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98" r:id="rId2"/>
    <p:sldId id="314" r:id="rId3"/>
    <p:sldId id="259" r:id="rId4"/>
    <p:sldId id="402" r:id="rId5"/>
    <p:sldId id="424" r:id="rId6"/>
    <p:sldId id="40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07" r:id="rId19"/>
    <p:sldId id="410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0" r:id="rId53"/>
    <p:sldId id="469" r:id="rId54"/>
    <p:sldId id="470" r:id="rId55"/>
    <p:sldId id="471" r:id="rId56"/>
    <p:sldId id="472" r:id="rId57"/>
    <p:sldId id="473" r:id="rId58"/>
    <p:sldId id="474" r:id="rId59"/>
    <p:sldId id="481" r:id="rId60"/>
    <p:sldId id="475" r:id="rId61"/>
    <p:sldId id="476" r:id="rId62"/>
    <p:sldId id="482" r:id="rId63"/>
    <p:sldId id="483" r:id="rId64"/>
    <p:sldId id="487" r:id="rId65"/>
    <p:sldId id="484" r:id="rId66"/>
    <p:sldId id="485" r:id="rId67"/>
    <p:sldId id="488" r:id="rId68"/>
    <p:sldId id="489" r:id="rId69"/>
    <p:sldId id="490" r:id="rId70"/>
    <p:sldId id="491" r:id="rId71"/>
    <p:sldId id="492" r:id="rId72"/>
    <p:sldId id="496" r:id="rId73"/>
    <p:sldId id="493" r:id="rId74"/>
    <p:sldId id="494" r:id="rId75"/>
    <p:sldId id="497" r:id="rId76"/>
    <p:sldId id="498" r:id="rId77"/>
    <p:sldId id="499" r:id="rId78"/>
    <p:sldId id="500" r:id="rId79"/>
    <p:sldId id="501" r:id="rId80"/>
    <p:sldId id="502" r:id="rId81"/>
    <p:sldId id="503" r:id="rId82"/>
    <p:sldId id="504" r:id="rId83"/>
    <p:sldId id="506" r:id="rId84"/>
    <p:sldId id="509" r:id="rId85"/>
    <p:sldId id="505" r:id="rId86"/>
    <p:sldId id="507" r:id="rId87"/>
    <p:sldId id="508" r:id="rId88"/>
    <p:sldId id="510" r:id="rId89"/>
    <p:sldId id="511" r:id="rId90"/>
    <p:sldId id="520" r:id="rId91"/>
    <p:sldId id="521" r:id="rId92"/>
    <p:sldId id="522" r:id="rId93"/>
    <p:sldId id="523" r:id="rId94"/>
    <p:sldId id="526" r:id="rId95"/>
    <p:sldId id="524" r:id="rId96"/>
    <p:sldId id="525" r:id="rId97"/>
    <p:sldId id="527" r:id="rId98"/>
    <p:sldId id="528" r:id="rId99"/>
    <p:sldId id="529" r:id="rId100"/>
    <p:sldId id="530" r:id="rId101"/>
    <p:sldId id="531" r:id="rId102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36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 마법사 사용하기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「함수 마법사</a:t>
            </a:r>
            <a:r>
              <a:rPr lang="ko-KR" altLang="en-US" sz="1800" b="0" dirty="0" smtClean="0"/>
              <a:t>」대화상자가 </a:t>
            </a:r>
            <a:r>
              <a:rPr lang="ko-KR" altLang="en-US" sz="1800" b="0" dirty="0" err="1" smtClean="0"/>
              <a:t>실행되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면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사용할 함수의 범주 선택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함수 선택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목록에서 </a:t>
            </a:r>
            <a:r>
              <a:rPr lang="ko-KR" altLang="en-US" sz="1800" b="0" dirty="0" smtClean="0"/>
              <a:t>함수 선택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6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3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추출될 일수가 들어갈 </a:t>
            </a:r>
            <a:r>
              <a:rPr lang="en-US" altLang="ko-KR" sz="1800" b="0" dirty="0"/>
              <a:t>L5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다음 ‘</a:t>
            </a:r>
            <a:r>
              <a:rPr lang="en-US" altLang="ko-KR" sz="1800" b="0" dirty="0"/>
              <a:t>=DATEDIF(C5, $K$2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/>
              <a:t>“md</a:t>
            </a:r>
            <a:r>
              <a:rPr lang="en-US" altLang="ko-KR" sz="1800" b="0" dirty="0" smtClean="0"/>
              <a:t>”)’</a:t>
            </a:r>
            <a:r>
              <a:rPr lang="ko-KR" altLang="en-US" sz="1800" b="0" dirty="0" smtClean="0"/>
              <a:t>를 입력하고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여기서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C5’</a:t>
            </a:r>
            <a:r>
              <a:rPr lang="ko-KR" altLang="en-US" sz="1800" b="0" dirty="0"/>
              <a:t>셀은 </a:t>
            </a:r>
            <a:r>
              <a:rPr lang="en-US" altLang="ko-KR" sz="1800" b="0" dirty="0"/>
              <a:t>[</a:t>
            </a:r>
            <a:r>
              <a:rPr lang="en-US" altLang="ko-KR" sz="1800" b="0" dirty="0" err="1"/>
              <a:t>Start_date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해당되고</a:t>
            </a:r>
            <a:r>
              <a:rPr lang="en-US" altLang="ko-KR" sz="1800" b="0" dirty="0"/>
              <a:t>, ‘$K$2’</a:t>
            </a:r>
            <a:r>
              <a:rPr lang="ko-KR" altLang="en-US" sz="1800" b="0" dirty="0"/>
              <a:t>셀은 </a:t>
            </a:r>
            <a:r>
              <a:rPr lang="en-US" altLang="ko-KR" sz="1800" b="0" dirty="0"/>
              <a:t>[</a:t>
            </a:r>
            <a:r>
              <a:rPr lang="en-US" altLang="ko-KR" sz="1800" b="0" dirty="0" smtClean="0"/>
              <a:t>End-</a:t>
            </a:r>
          </a:p>
          <a:p>
            <a:pPr marL="0" indent="0">
              <a:buNone/>
            </a:pPr>
            <a:r>
              <a:rPr lang="en-US" altLang="ko-KR" sz="1800" b="0" dirty="0" smtClean="0"/>
              <a:t>    date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</a:t>
            </a:r>
            <a:r>
              <a:rPr lang="ko-KR" altLang="en-US" sz="1800" b="0" dirty="0" smtClean="0"/>
              <a:t>해당되고 </a:t>
            </a:r>
            <a:r>
              <a:rPr lang="ko-KR" altLang="en-US" sz="1800" b="0" dirty="0"/>
              <a:t>“</a:t>
            </a:r>
            <a:r>
              <a:rPr lang="en-US" altLang="ko-KR" sz="1800" b="0" dirty="0"/>
              <a:t>md”</a:t>
            </a:r>
            <a:r>
              <a:rPr lang="ko-KR" altLang="en-US" sz="1800" b="0" dirty="0"/>
              <a:t>은 </a:t>
            </a:r>
            <a:r>
              <a:rPr lang="ko-KR" altLang="en-US" sz="1800" b="0" dirty="0" smtClean="0"/>
              <a:t>경과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된 </a:t>
            </a:r>
            <a:r>
              <a:rPr lang="ko-KR" altLang="en-US" sz="1800" b="0" dirty="0"/>
              <a:t>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월 수를 </a:t>
            </a:r>
            <a:r>
              <a:rPr lang="ko-KR" altLang="en-US" sz="1800" b="0" dirty="0" smtClean="0"/>
              <a:t>제외한 일수를 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출하는 옵션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DATEDIF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두 날짜 사이에 경과된 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6" y="3212976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68326"/>
            <a:ext cx="4680000" cy="374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6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결과가 </a:t>
            </a:r>
            <a:r>
              <a:rPr lang="ko-KR" altLang="en-US" sz="1800" b="0" dirty="0"/>
              <a:t>추출되었다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나머지 </a:t>
            </a:r>
            <a:r>
              <a:rPr lang="ko-KR" altLang="en-US" sz="1800" b="0" dirty="0" smtClean="0"/>
              <a:t>셀들은 자동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DATEDIF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두 날짜 사이에 경과된 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919"/>
            <a:ext cx="4680000" cy="372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9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 마법사 사용하기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「함수 인수」대화상자가 실행되면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함수의 인수를 입력하고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1800" b="0" dirty="0" smtClean="0"/>
              <a:t>인수 </a:t>
            </a:r>
            <a:r>
              <a:rPr lang="ko-KR" altLang="en-US" sz="1800" b="0" dirty="0"/>
              <a:t>입력창의 하단에는 해당 </a:t>
            </a:r>
            <a:r>
              <a:rPr lang="ko-KR" altLang="en-US" sz="1800" b="0" dirty="0" smtClean="0"/>
              <a:t>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수에서 사용할 </a:t>
            </a:r>
            <a:r>
              <a:rPr lang="ko-KR" altLang="en-US" sz="1800" b="0" dirty="0"/>
              <a:t>인수에 대한 </a:t>
            </a:r>
            <a:r>
              <a:rPr lang="ko-KR" altLang="en-US" sz="1800" b="0" dirty="0" smtClean="0"/>
              <a:t>설명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이 </a:t>
            </a:r>
            <a:r>
              <a:rPr lang="ko-KR" altLang="en-US" sz="1800" b="0" dirty="0"/>
              <a:t>표시되므로</a:t>
            </a:r>
            <a:r>
              <a:rPr lang="en-US" altLang="ko-KR" sz="1800" b="0" dirty="0" smtClean="0"/>
              <a:t>, </a:t>
            </a:r>
            <a:r>
              <a:rPr lang="ko-KR" altLang="en-US" sz="1800" b="0" dirty="0" err="1" smtClean="0"/>
              <a:t>함수식을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쉽게 </a:t>
            </a:r>
            <a:r>
              <a:rPr lang="ko-KR" altLang="en-US" sz="1800" b="0" dirty="0" smtClean="0"/>
              <a:t>작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성 가능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26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62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SUM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J4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함수 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수학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삼각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[SUM]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「함수 </a:t>
            </a:r>
            <a:r>
              <a:rPr lang="ko-KR" altLang="en-US" sz="1800" b="0" dirty="0"/>
              <a:t>인수</a:t>
            </a:r>
            <a:r>
              <a:rPr lang="ko-KR" altLang="en-US" sz="1800" b="0" dirty="0" smtClean="0"/>
              <a:t>」대화상자에서 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수를 </a:t>
            </a:r>
            <a:r>
              <a:rPr lang="ko-KR" altLang="en-US" sz="1800" b="0" dirty="0"/>
              <a:t>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 ※ </a:t>
            </a:r>
            <a:r>
              <a:rPr lang="ko-KR" altLang="en-US" sz="1800" b="0" dirty="0" smtClean="0"/>
              <a:t>인수는 </a:t>
            </a:r>
            <a:r>
              <a:rPr lang="ko-KR" altLang="en-US" sz="1800" b="0" dirty="0"/>
              <a:t>총점을 구할 </a:t>
            </a:r>
            <a:r>
              <a:rPr lang="ko-KR" altLang="en-US" sz="1800" b="0" dirty="0" smtClean="0"/>
              <a:t>범위인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 ‘</a:t>
            </a:r>
            <a:r>
              <a:rPr lang="en-US" altLang="ko-KR" sz="1800" b="0" dirty="0" smtClean="0"/>
              <a:t>G4:I4’ </a:t>
            </a:r>
            <a:r>
              <a:rPr lang="ko-KR" altLang="en-US" sz="1800" b="0" dirty="0" smtClean="0"/>
              <a:t>셀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6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입력한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J23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0" y="2636912"/>
            <a:ext cx="9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AVERAGE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K4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[AVERAGE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0" y="2636912"/>
            <a:ext cx="9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1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표시된 「함수 인수</a:t>
            </a:r>
            <a:r>
              <a:rPr lang="ko-KR" altLang="en-US" sz="1800" b="0" dirty="0" smtClean="0"/>
              <a:t>」대화상자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에서 인수를 </a:t>
            </a:r>
            <a:r>
              <a:rPr lang="ko-KR" altLang="en-US" sz="1800" b="0" dirty="0"/>
              <a:t>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인수는 </a:t>
            </a:r>
            <a:r>
              <a:rPr lang="ko-KR" altLang="en-US" sz="1800" b="0" dirty="0"/>
              <a:t>평균을 구할 범위인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‘</a:t>
            </a:r>
            <a:r>
              <a:rPr lang="en-US" altLang="ko-KR" sz="1800" b="0" dirty="0"/>
              <a:t>G4:I4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기존에 설정되어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있는 범위는 </a:t>
            </a:r>
            <a:r>
              <a:rPr lang="ko-KR" altLang="en-US" sz="1800" b="0" dirty="0"/>
              <a:t>총점까지 포함된 </a:t>
            </a:r>
            <a:r>
              <a:rPr lang="ko-KR" altLang="en-US" sz="1800" b="0" dirty="0" smtClean="0"/>
              <a:t>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위이므로 주의해서 </a:t>
            </a:r>
            <a:r>
              <a:rPr lang="ko-KR" altLang="en-US" sz="1800" b="0" dirty="0"/>
              <a:t>살펴보고 </a:t>
            </a:r>
            <a:r>
              <a:rPr lang="ko-KR" altLang="en-US" sz="1800" b="0" dirty="0" smtClean="0"/>
              <a:t>정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확한 </a:t>
            </a:r>
            <a:r>
              <a:rPr lang="ko-KR" altLang="en-US" sz="1800" b="0" dirty="0"/>
              <a:t>범위를 </a:t>
            </a:r>
            <a:r>
              <a:rPr lang="ko-KR" altLang="en-US" sz="1800" b="0" dirty="0" smtClean="0"/>
              <a:t>지정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0" y="2636912"/>
            <a:ext cx="9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7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1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입력한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K23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함수 마법사를 이용해서 총점과 평균을 입력해보자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0" y="2636912"/>
            <a:ext cx="9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38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1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논리 </a:t>
            </a:r>
            <a:r>
              <a:rPr lang="ko-KR" altLang="en-US" b="0" dirty="0" smtClean="0"/>
              <a:t>함수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논리적인 </a:t>
            </a:r>
            <a:r>
              <a:rPr lang="ko-KR" altLang="en-US" b="0" dirty="0"/>
              <a:t>판단을 위해 사용되는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논리적 </a:t>
            </a:r>
            <a:r>
              <a:rPr lang="ko-KR" altLang="en-US" b="0" dirty="0"/>
              <a:t>조건이 참</a:t>
            </a:r>
            <a:r>
              <a:rPr lang="en-US" altLang="ko-KR" b="0" dirty="0"/>
              <a:t>(True)</a:t>
            </a:r>
            <a:r>
              <a:rPr lang="ko-KR" altLang="en-US" b="0" dirty="0"/>
              <a:t>인지 거짓</a:t>
            </a:r>
            <a:r>
              <a:rPr lang="en-US" altLang="ko-KR" b="0" dirty="0"/>
              <a:t>(False)</a:t>
            </a:r>
            <a:r>
              <a:rPr lang="ko-KR" altLang="en-US" b="0" dirty="0" smtClean="0"/>
              <a:t>인지 판단하여 </a:t>
            </a:r>
            <a:r>
              <a:rPr lang="ko-KR" altLang="en-US" b="0" dirty="0"/>
              <a:t>그 결과값을 반환하는 함수로 여러 조건에 따라 값을 판단해야 하는 경우에 </a:t>
            </a:r>
            <a:r>
              <a:rPr lang="ko-KR" altLang="en-US" b="0" dirty="0" smtClean="0"/>
              <a:t>사용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논리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3149459"/>
            <a:ext cx="7920000" cy="229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5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만약에 어떤 조건이 만족한다면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IF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2000" b="0" dirty="0" err="1"/>
              <a:t>조건식을</a:t>
            </a:r>
            <a:r>
              <a:rPr lang="ko-KR" altLang="en-US" sz="2000" b="0" dirty="0"/>
              <a:t> 평가하여 값이 </a:t>
            </a:r>
            <a:r>
              <a:rPr lang="en-US" altLang="ko-KR" sz="2000" b="0" dirty="0"/>
              <a:t>TRUE</a:t>
            </a:r>
            <a:r>
              <a:rPr lang="ko-KR" altLang="en-US" sz="2000" b="0" dirty="0"/>
              <a:t>이면 참일 경우의 </a:t>
            </a:r>
            <a:r>
              <a:rPr lang="ko-KR" altLang="en-US" sz="2000" b="0" dirty="0" err="1"/>
              <a:t>지정값</a:t>
            </a:r>
            <a:r>
              <a:rPr lang="en-US" altLang="ko-KR" sz="2000" b="0" dirty="0"/>
              <a:t>, FALSE</a:t>
            </a:r>
            <a:r>
              <a:rPr lang="ko-KR" altLang="en-US" sz="2000" b="0" dirty="0"/>
              <a:t>이면 거짓일 경우의 </a:t>
            </a:r>
            <a:r>
              <a:rPr lang="ko-KR" altLang="en-US" sz="2000" b="0" dirty="0" err="1"/>
              <a:t>지정값을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나타냄</a:t>
            </a:r>
            <a:endParaRPr lang="en-US" altLang="ko-KR" sz="2000" b="0" dirty="0" smtClean="0"/>
          </a:p>
          <a:p>
            <a:r>
              <a:rPr lang="ko-KR" altLang="en-US" sz="2000" b="0" dirty="0" smtClean="0"/>
              <a:t>함수 </a:t>
            </a:r>
            <a:r>
              <a:rPr lang="ko-KR" altLang="en-US" sz="2000" b="0" dirty="0"/>
              <a:t>형식은 </a:t>
            </a:r>
            <a:r>
              <a:rPr lang="en-US" altLang="ko-KR" sz="2000" b="0" dirty="0"/>
              <a:t>=IF(</a:t>
            </a:r>
            <a:r>
              <a:rPr lang="ko-KR" altLang="en-US" sz="2000" b="0" dirty="0" err="1"/>
              <a:t>조건식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참일 경우의 값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거짓일 경우의 값</a:t>
            </a:r>
            <a:r>
              <a:rPr lang="en-US" altLang="ko-KR" sz="2000" b="0" dirty="0" smtClean="0"/>
              <a:t>)</a:t>
            </a:r>
          </a:p>
          <a:p>
            <a:r>
              <a:rPr lang="en-US" altLang="ko-KR" sz="2000" b="0" dirty="0" smtClean="0"/>
              <a:t>IF </a:t>
            </a:r>
            <a:r>
              <a:rPr lang="ko-KR" altLang="en-US" sz="2000" b="0" dirty="0"/>
              <a:t>함수는 </a:t>
            </a:r>
            <a:r>
              <a:rPr lang="en-US" altLang="ko-KR" sz="2000" b="0" dirty="0"/>
              <a:t>7</a:t>
            </a:r>
            <a:r>
              <a:rPr lang="ko-KR" altLang="en-US" sz="2000" b="0" dirty="0"/>
              <a:t>개까지 중첩해서 </a:t>
            </a:r>
            <a:r>
              <a:rPr lang="ko-KR" altLang="en-US" sz="2000" b="0" dirty="0" smtClean="0"/>
              <a:t>사용</a:t>
            </a:r>
            <a:endParaRPr lang="ko-KR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7920000" cy="186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9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CHAPTER 05 </a:t>
            </a:r>
            <a:r>
              <a:rPr lang="ko-KR" altLang="en-US" dirty="0" smtClean="0"/>
              <a:t>작업시간을 확 줄여주는 함수 사용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028210" y="1398305"/>
            <a:ext cx="1303652" cy="446519"/>
            <a:chOff x="755576" y="2118047"/>
            <a:chExt cx="1368152" cy="461665"/>
          </a:xfrm>
        </p:grpSpPr>
        <p:sp>
          <p:nvSpPr>
            <p:cNvPr id="67" name="직사각형 5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7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1</a:t>
              </a:r>
              <a:endParaRPr lang="ko-KR" altLang="en-US" sz="2400" b="1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28210" y="2127140"/>
            <a:ext cx="1303652" cy="653788"/>
            <a:chOff x="755576" y="2118047"/>
            <a:chExt cx="1368152" cy="461665"/>
          </a:xfrm>
        </p:grpSpPr>
        <p:sp>
          <p:nvSpPr>
            <p:cNvPr id="64" name="직사각형 63"/>
            <p:cNvSpPr/>
            <p:nvPr/>
          </p:nvSpPr>
          <p:spPr>
            <a:xfrm>
              <a:off x="755576" y="2132856"/>
              <a:ext cx="1368152" cy="294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2</a:t>
              </a:r>
              <a:endParaRPr lang="ko-KR" altLang="en-US" sz="2400" b="1" dirty="0"/>
            </a:p>
          </p:txBody>
        </p:sp>
      </p:grpSp>
      <p:grpSp>
        <p:nvGrpSpPr>
          <p:cNvPr id="37" name="그룹 13"/>
          <p:cNvGrpSpPr/>
          <p:nvPr/>
        </p:nvGrpSpPr>
        <p:grpSpPr>
          <a:xfrm>
            <a:off x="1028210" y="2846625"/>
            <a:ext cx="1303652" cy="438359"/>
            <a:chOff x="755576" y="2118047"/>
            <a:chExt cx="1368152" cy="461665"/>
          </a:xfrm>
        </p:grpSpPr>
        <p:sp>
          <p:nvSpPr>
            <p:cNvPr id="61" name="직사각형 60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1736" y="2123756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3</a:t>
              </a:r>
              <a:endParaRPr lang="ko-KR" altLang="en-US" sz="2400" b="1" dirty="0"/>
            </a:p>
          </p:txBody>
        </p:sp>
      </p:grpSp>
      <p:grpSp>
        <p:nvGrpSpPr>
          <p:cNvPr id="38" name="그룹 17"/>
          <p:cNvGrpSpPr/>
          <p:nvPr/>
        </p:nvGrpSpPr>
        <p:grpSpPr>
          <a:xfrm>
            <a:off x="1028210" y="3572197"/>
            <a:ext cx="1303652" cy="432868"/>
            <a:chOff x="755576" y="2118047"/>
            <a:chExt cx="1368152" cy="461665"/>
          </a:xfrm>
        </p:grpSpPr>
        <p:sp>
          <p:nvSpPr>
            <p:cNvPr id="58" name="직사각형 57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4</a:t>
              </a:r>
              <a:endParaRPr lang="ko-KR" altLang="en-US" sz="2400" b="1" dirty="0"/>
            </a:p>
          </p:txBody>
        </p:sp>
      </p:grpSp>
      <p:grpSp>
        <p:nvGrpSpPr>
          <p:cNvPr id="39" name="그룹 21"/>
          <p:cNvGrpSpPr/>
          <p:nvPr/>
        </p:nvGrpSpPr>
        <p:grpSpPr>
          <a:xfrm>
            <a:off x="1028210" y="4221088"/>
            <a:ext cx="1303652" cy="568129"/>
            <a:chOff x="755576" y="2118047"/>
            <a:chExt cx="1368152" cy="461665"/>
          </a:xfrm>
        </p:grpSpPr>
        <p:sp>
          <p:nvSpPr>
            <p:cNvPr id="55" name="직사각형 54"/>
            <p:cNvSpPr/>
            <p:nvPr/>
          </p:nvSpPr>
          <p:spPr>
            <a:xfrm>
              <a:off x="755576" y="2132856"/>
              <a:ext cx="1368152" cy="32982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5</a:t>
              </a:r>
              <a:endParaRPr lang="ko-KR" altLang="en-US" sz="2400" b="1" dirty="0"/>
            </a:p>
          </p:txBody>
        </p:sp>
      </p:grpSp>
      <p:grpSp>
        <p:nvGrpSpPr>
          <p:cNvPr id="40" name="그룹 25"/>
          <p:cNvGrpSpPr/>
          <p:nvPr/>
        </p:nvGrpSpPr>
        <p:grpSpPr>
          <a:xfrm>
            <a:off x="971600" y="4869160"/>
            <a:ext cx="1360262" cy="432047"/>
            <a:chOff x="696165" y="2110068"/>
            <a:chExt cx="1427563" cy="469644"/>
          </a:xfrm>
        </p:grpSpPr>
        <p:sp>
          <p:nvSpPr>
            <p:cNvPr id="52" name="직사각형 51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6165" y="2110068"/>
              <a:ext cx="1057990" cy="40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6</a:t>
              </a:r>
              <a:endParaRPr lang="ko-KR" altLang="en-US" sz="2400" b="1" dirty="0"/>
            </a:p>
          </p:txBody>
        </p:sp>
      </p:grpSp>
      <p:grpSp>
        <p:nvGrpSpPr>
          <p:cNvPr id="41" name="그룹 29"/>
          <p:cNvGrpSpPr/>
          <p:nvPr/>
        </p:nvGrpSpPr>
        <p:grpSpPr>
          <a:xfrm>
            <a:off x="1043608" y="5517232"/>
            <a:ext cx="1303652" cy="432048"/>
            <a:chOff x="755576" y="2118047"/>
            <a:chExt cx="1368152" cy="461665"/>
          </a:xfrm>
        </p:grpSpPr>
        <p:sp>
          <p:nvSpPr>
            <p:cNvPr id="49" name="직사각형 48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7</a:t>
              </a:r>
              <a:endParaRPr lang="ko-KR" altLang="en-US" sz="24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411760" y="1380132"/>
            <a:ext cx="152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함수 사용법</a:t>
            </a:r>
            <a:endParaRPr lang="ko-KR" alt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411760" y="2132856"/>
            <a:ext cx="542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/>
              <a:t>논리 함수</a:t>
            </a:r>
            <a:endParaRPr lang="ko-KR" altLang="en-US" sz="2400" b="1" spc="-150" dirty="0"/>
          </a:p>
        </p:txBody>
      </p:sp>
      <p:sp>
        <p:nvSpPr>
          <p:cNvPr id="45" name="TextBox 44"/>
          <p:cNvSpPr txBox="1"/>
          <p:nvPr/>
        </p:nvSpPr>
        <p:spPr>
          <a:xfrm>
            <a:off x="2411760" y="3573075"/>
            <a:ext cx="19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찾기</a:t>
            </a:r>
            <a:r>
              <a:rPr lang="en-US" altLang="ko-KR" sz="2400" b="1" dirty="0" smtClean="0"/>
              <a:t>/ </a:t>
            </a:r>
            <a:r>
              <a:rPr lang="ko-KR" altLang="en-US" sz="2400" b="1" dirty="0" smtClean="0"/>
              <a:t>참조 함수</a:t>
            </a:r>
            <a:endParaRPr lang="ko-KR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411760" y="4221088"/>
            <a:ext cx="127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통계 함수</a:t>
            </a:r>
            <a:endParaRPr lang="ko-KR" alt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411760" y="4869160"/>
            <a:ext cx="2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조건에 따른 계산 함수</a:t>
            </a:r>
            <a:endParaRPr lang="ko-KR" alt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411760" y="5478323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재무 함수</a:t>
            </a:r>
            <a:endParaRPr lang="en-US" altLang="ko-KR" sz="2400" b="1" dirty="0" smtClean="0"/>
          </a:p>
          <a:p>
            <a:endParaRPr lang="ko-KR" altLang="en-US" sz="24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1043608" y="6165304"/>
            <a:ext cx="1329135" cy="461665"/>
            <a:chOff x="755576" y="2118047"/>
            <a:chExt cx="1394896" cy="534818"/>
          </a:xfrm>
        </p:grpSpPr>
        <p:sp>
          <p:nvSpPr>
            <p:cNvPr id="77" name="직사각형 76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24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9" name="TextBox 25"/>
            <p:cNvSpPr txBox="1"/>
            <p:nvPr/>
          </p:nvSpPr>
          <p:spPr>
            <a:xfrm>
              <a:off x="1583195" y="2118047"/>
              <a:ext cx="567277" cy="534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8</a:t>
              </a:r>
              <a:endParaRPr lang="ko-KR" altLang="en-US" sz="2400" b="1" dirty="0"/>
            </a:p>
          </p:txBody>
        </p:sp>
      </p:grpSp>
      <p:sp>
        <p:nvSpPr>
          <p:cNvPr id="72" name="TextBox 18"/>
          <p:cNvSpPr txBox="1"/>
          <p:nvPr/>
        </p:nvSpPr>
        <p:spPr>
          <a:xfrm>
            <a:off x="2411760" y="6116125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/>
              <a:t>날짜</a:t>
            </a:r>
            <a:r>
              <a:rPr lang="en-US" altLang="ko-KR" sz="2400" b="1" dirty="0" smtClean="0"/>
              <a:t>/ </a:t>
            </a:r>
            <a:r>
              <a:rPr lang="ko-KR" altLang="en-US" sz="2400" b="1" dirty="0" smtClean="0"/>
              <a:t>시간 함수</a:t>
            </a:r>
            <a:endParaRPr lang="ko-KR" altLang="en-US" sz="2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2411760" y="2852936"/>
            <a:ext cx="542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/>
              <a:t>텍스트 함수</a:t>
            </a:r>
            <a:endParaRPr lang="ko-KR" altLang="en-US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1648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IF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J4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논리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[IF]</a:t>
            </a:r>
            <a:r>
              <a:rPr lang="ko-KR" altLang="en-US" sz="1800" b="0" dirty="0"/>
              <a:t>를 선택한 </a:t>
            </a:r>
            <a:r>
              <a:rPr lang="ko-KR" altLang="en-US" sz="1800" b="0" dirty="0" smtClean="0"/>
              <a:t>후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6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“진급”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미만일 경우에는 “유급”을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7337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6671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표시된 </a:t>
            </a:r>
            <a:r>
              <a:rPr lang="ko-KR" altLang="en-US" sz="1800" b="0" dirty="0"/>
              <a:t>「함수 인수</a:t>
            </a:r>
            <a:r>
              <a:rPr lang="ko-KR" altLang="en-US" sz="1800" b="0" dirty="0" smtClean="0"/>
              <a:t>」대화상자에서 인수를 입력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첫 번째 인수는 </a:t>
            </a:r>
            <a:r>
              <a:rPr lang="ko-KR" altLang="en-US" sz="1800" b="0" dirty="0" smtClean="0"/>
              <a:t>평균이 </a:t>
            </a:r>
            <a:r>
              <a:rPr lang="en-US" altLang="ko-KR" sz="1800" b="0" dirty="0"/>
              <a:t>80</a:t>
            </a:r>
            <a:r>
              <a:rPr lang="ko-KR" altLang="en-US" sz="1800" b="0" dirty="0"/>
              <a:t>점 </a:t>
            </a:r>
            <a:r>
              <a:rPr lang="ko-KR" altLang="en-US" sz="1800" b="0" dirty="0" smtClean="0"/>
              <a:t>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상인지 </a:t>
            </a:r>
            <a:r>
              <a:rPr lang="ko-KR" altLang="en-US" sz="1800" b="0" dirty="0"/>
              <a:t>논리검사를 </a:t>
            </a:r>
            <a:r>
              <a:rPr lang="ko-KR" altLang="en-US" sz="1800" b="0" dirty="0" err="1" smtClean="0"/>
              <a:t>해야하므로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I4&gt;=80’, </a:t>
            </a:r>
            <a:r>
              <a:rPr lang="ko-KR" altLang="en-US" sz="1800" b="0" dirty="0"/>
              <a:t>두 번째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세 번째 </a:t>
            </a:r>
            <a:r>
              <a:rPr lang="ko-KR" altLang="en-US" sz="1800" b="0" dirty="0" smtClean="0"/>
              <a:t>인수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에 </a:t>
            </a:r>
            <a:r>
              <a:rPr lang="ko-KR" altLang="en-US" sz="1800" b="0" dirty="0"/>
              <a:t>각각 ‘진급’</a:t>
            </a:r>
            <a:r>
              <a:rPr lang="en-US" altLang="ko-KR" sz="1800" b="0" dirty="0"/>
              <a:t>, ‘</a:t>
            </a:r>
            <a:r>
              <a:rPr lang="ko-KR" altLang="en-US" sz="1800" b="0" dirty="0"/>
              <a:t>유급’을 </a:t>
            </a:r>
            <a:r>
              <a:rPr lang="ko-KR" altLang="en-US" sz="1800" b="0" dirty="0" smtClean="0"/>
              <a:t>입력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18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“진급”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미만일 경우에는 “유급”을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7337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6671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1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J23</a:t>
            </a:r>
            <a:r>
              <a:rPr lang="ko-KR" altLang="en-US" sz="1800" b="0" dirty="0"/>
              <a:t>셀까지 자동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“진급”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미만일 경우에는 “유급”을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7337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6671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8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IF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K4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논리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[IF]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후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이용해서 학점에 데이터를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A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B’, 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C’, 60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이하일 때는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225193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7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3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「함수 </a:t>
            </a:r>
            <a:r>
              <a:rPr lang="ko-KR" altLang="en-US" sz="1800" b="0" dirty="0"/>
              <a:t>인수</a:t>
            </a:r>
            <a:r>
              <a:rPr lang="ko-KR" altLang="en-US" sz="1800" b="0" dirty="0" smtClean="0"/>
              <a:t>」대화상자에서 인수를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첫 번째 인수는 </a:t>
            </a:r>
            <a:r>
              <a:rPr lang="ko-KR" altLang="en-US" sz="1800" b="0" dirty="0" smtClean="0"/>
              <a:t>평균이 </a:t>
            </a:r>
            <a:r>
              <a:rPr lang="en-US" altLang="ko-KR" sz="1800" b="0" dirty="0"/>
              <a:t>90</a:t>
            </a:r>
            <a:r>
              <a:rPr lang="ko-KR" altLang="en-US" sz="1800" b="0" dirty="0"/>
              <a:t>점 </a:t>
            </a:r>
            <a:r>
              <a:rPr lang="ko-KR" altLang="en-US" sz="1800" b="0" dirty="0" smtClean="0"/>
              <a:t>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상인지 </a:t>
            </a:r>
            <a:r>
              <a:rPr lang="ko-KR" altLang="en-US" sz="1800" b="0" dirty="0"/>
              <a:t>논리검사를 </a:t>
            </a:r>
            <a:r>
              <a:rPr lang="ko-KR" altLang="en-US" sz="1800" b="0" dirty="0" err="1" smtClean="0"/>
              <a:t>해야하므로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I4&gt;=90’, </a:t>
            </a:r>
            <a:r>
              <a:rPr lang="ko-KR" altLang="en-US" sz="1800" b="0" dirty="0"/>
              <a:t>두 번째 인수에 ‘</a:t>
            </a:r>
            <a:r>
              <a:rPr lang="en-US" altLang="ko-KR" sz="1800" b="0" dirty="0"/>
              <a:t>A’</a:t>
            </a:r>
            <a:r>
              <a:rPr lang="ko-KR" altLang="en-US" sz="1800" b="0" dirty="0" smtClean="0"/>
              <a:t>를 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세 </a:t>
            </a:r>
            <a:r>
              <a:rPr lang="ko-KR" altLang="en-US" sz="1800" b="0" dirty="0"/>
              <a:t>번째 </a:t>
            </a:r>
            <a:r>
              <a:rPr lang="ko-KR" altLang="en-US" sz="1800" b="0" dirty="0" smtClean="0"/>
              <a:t>인수의 </a:t>
            </a:r>
            <a:r>
              <a:rPr lang="ko-KR" altLang="en-US" sz="1800" b="0" dirty="0"/>
              <a:t>경우 </a:t>
            </a:r>
            <a:r>
              <a:rPr lang="en-US" altLang="ko-KR" sz="1800" b="0" dirty="0"/>
              <a:t>90</a:t>
            </a:r>
            <a:r>
              <a:rPr lang="ko-KR" altLang="en-US" sz="1800" b="0" dirty="0"/>
              <a:t>점 </a:t>
            </a:r>
            <a:r>
              <a:rPr lang="ko-KR" altLang="en-US" sz="1800" b="0" dirty="0" smtClean="0"/>
              <a:t>이상이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아닐 경우 </a:t>
            </a:r>
            <a:r>
              <a:rPr lang="ko-KR" altLang="en-US" sz="1800" b="0" dirty="0" smtClean="0"/>
              <a:t>다양한 </a:t>
            </a:r>
            <a:r>
              <a:rPr lang="ko-KR" altLang="en-US" sz="1800" b="0" dirty="0"/>
              <a:t>경우가 </a:t>
            </a:r>
            <a:r>
              <a:rPr lang="ko-KR" altLang="en-US" sz="1800" b="0" dirty="0" err="1" smtClean="0"/>
              <a:t>존재하므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세 번째 </a:t>
            </a:r>
            <a:r>
              <a:rPr lang="ko-KR" altLang="en-US" sz="1800" b="0" dirty="0" smtClean="0"/>
              <a:t>인수에서 </a:t>
            </a:r>
            <a:r>
              <a:rPr lang="en-US" altLang="ko-KR" sz="1800" b="0" dirty="0"/>
              <a:t>IF </a:t>
            </a:r>
            <a:r>
              <a:rPr lang="ko-KR" altLang="en-US" sz="1800" b="0" dirty="0"/>
              <a:t>함수를 </a:t>
            </a:r>
            <a:r>
              <a:rPr lang="ko-KR" altLang="en-US" sz="1800" b="0" dirty="0" smtClean="0"/>
              <a:t>하나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더 </a:t>
            </a:r>
            <a:r>
              <a:rPr lang="ko-KR" altLang="en-US" sz="1800" b="0" dirty="0" smtClean="0"/>
              <a:t>추가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IF</a:t>
            </a:r>
            <a:r>
              <a:rPr lang="ko-KR" altLang="en-US" sz="1800" b="0" dirty="0"/>
              <a:t>를 추가하는 방법은 </a:t>
            </a:r>
            <a:r>
              <a:rPr lang="ko-KR" altLang="en-US" sz="1800" b="0" dirty="0" smtClean="0"/>
              <a:t>이름상자의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  </a:t>
            </a:r>
            <a:r>
              <a:rPr lang="en-US" altLang="ko-KR" sz="1800" b="0" dirty="0" smtClean="0"/>
              <a:t>[</a:t>
            </a:r>
            <a:r>
              <a:rPr lang="en-US" altLang="ko-KR" sz="1800" b="0" dirty="0"/>
              <a:t>IF]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이용해서 학점에 데이터를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A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B’, 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C’, 60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이하일 때는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225193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18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추가된 </a:t>
            </a:r>
            <a:r>
              <a:rPr lang="en-US" altLang="ko-KR" sz="1800" b="0" dirty="0"/>
              <a:t>IF </a:t>
            </a:r>
            <a:r>
              <a:rPr lang="ko-KR" altLang="en-US" sz="1800" b="0" dirty="0"/>
              <a:t>함수에서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첫 번째 </a:t>
            </a:r>
            <a:r>
              <a:rPr lang="ko-KR" altLang="en-US" sz="1800" b="0" dirty="0" smtClean="0"/>
              <a:t>인수에 ‘</a:t>
            </a:r>
            <a:r>
              <a:rPr lang="en-US" altLang="ko-KR" sz="1800" b="0" dirty="0"/>
              <a:t>I4&gt;=90’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하고 </a:t>
            </a:r>
            <a:r>
              <a:rPr lang="ko-KR" altLang="en-US" sz="1800" b="0" dirty="0"/>
              <a:t>두 번째 </a:t>
            </a:r>
            <a:r>
              <a:rPr lang="ko-KR" altLang="en-US" sz="1800" b="0" dirty="0" smtClean="0"/>
              <a:t>인수에 ‘</a:t>
            </a:r>
            <a:r>
              <a:rPr lang="en-US" altLang="ko-KR" sz="1800" b="0" dirty="0"/>
              <a:t>B’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/>
              <a:t>세 번째 인수의 </a:t>
            </a:r>
            <a:r>
              <a:rPr lang="ko-KR" altLang="en-US" sz="1800" b="0" dirty="0"/>
              <a:t>경우 아직 다양한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경우의 수가 존재하므로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세 번째 인수에서 </a:t>
            </a:r>
            <a:r>
              <a:rPr lang="en-US" altLang="ko-KR" sz="1800" b="0" dirty="0" smtClean="0"/>
              <a:t>IF </a:t>
            </a:r>
            <a:r>
              <a:rPr lang="ko-KR" altLang="en-US" sz="1800" b="0" dirty="0" smtClean="0"/>
              <a:t>함수를 </a:t>
            </a:r>
            <a:r>
              <a:rPr lang="ko-KR" altLang="en-US" sz="1800" b="0" dirty="0"/>
              <a:t>하나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더 추가해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이와 같은 </a:t>
            </a:r>
            <a:r>
              <a:rPr lang="ko-KR" altLang="en-US" sz="1800" b="0" dirty="0"/>
              <a:t>방법으로 ‘</a:t>
            </a:r>
            <a:r>
              <a:rPr lang="en-US" altLang="ko-KR" sz="1800" b="0" dirty="0"/>
              <a:t>C’</a:t>
            </a:r>
            <a:r>
              <a:rPr lang="ko-KR" altLang="en-US" sz="1800" b="0" dirty="0"/>
              <a:t>까지 </a:t>
            </a:r>
            <a:r>
              <a:rPr lang="ko-KR" altLang="en-US" sz="1800" b="0" dirty="0" smtClean="0"/>
              <a:t>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이용해서 학점에 데이터를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A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B’, 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C’, 60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이하일 때는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225193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19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끝으로 추가된 </a:t>
            </a:r>
            <a:r>
              <a:rPr lang="en-US" altLang="ko-KR" sz="1800" b="0" dirty="0"/>
              <a:t>IF </a:t>
            </a:r>
            <a:r>
              <a:rPr lang="ko-KR" altLang="en-US" sz="1800" b="0" dirty="0"/>
              <a:t>함수에서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첫 </a:t>
            </a:r>
            <a:r>
              <a:rPr lang="ko-KR" altLang="en-US" sz="1800" b="0" dirty="0" smtClean="0"/>
              <a:t>번째 인수에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I4&gt;=60’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하고 </a:t>
            </a:r>
            <a:r>
              <a:rPr lang="ko-KR" altLang="en-US" sz="1800" b="0" dirty="0"/>
              <a:t>두 </a:t>
            </a:r>
            <a:r>
              <a:rPr lang="ko-KR" altLang="en-US" sz="1800" b="0" dirty="0" smtClean="0"/>
              <a:t>번째 인수에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D’</a:t>
            </a:r>
            <a:r>
              <a:rPr lang="ko-KR" altLang="en-US" sz="1800" b="0" dirty="0"/>
              <a:t>를 세 </a:t>
            </a:r>
            <a:r>
              <a:rPr lang="ko-KR" altLang="en-US" sz="1800" b="0" dirty="0" smtClean="0"/>
              <a:t>번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째 </a:t>
            </a:r>
            <a:r>
              <a:rPr lang="ko-KR" altLang="en-US" sz="1800" b="0" dirty="0"/>
              <a:t>인수에 ‘</a:t>
            </a:r>
            <a:r>
              <a:rPr lang="en-US" altLang="ko-KR" sz="1800" b="0" dirty="0"/>
              <a:t>F’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이용해서 학점에 데이터를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A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B’, 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C’, 60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이하일 때는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225193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417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6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K23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이용해서 학점에 데이터를 입력해보자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A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 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B’, 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C’, 60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이상일 경우에는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D’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 이하일 때는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225193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84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2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모두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둘 중 하나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AND, OR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두 가지 이상의 </a:t>
            </a:r>
            <a:r>
              <a:rPr lang="ko-KR" altLang="en-US" sz="2000" b="0" dirty="0" err="1"/>
              <a:t>조건식을</a:t>
            </a:r>
            <a:r>
              <a:rPr lang="ko-KR" altLang="en-US" sz="2000" b="0" dirty="0"/>
              <a:t> 평가하여 두 가지 이상의 조건식이 모두 만족할 경우를 구하려면 </a:t>
            </a:r>
            <a:r>
              <a:rPr lang="en-US" altLang="ko-KR" sz="2000" b="0" dirty="0"/>
              <a:t>AND </a:t>
            </a:r>
            <a:r>
              <a:rPr lang="ko-KR" altLang="en-US" sz="2000" b="0" dirty="0"/>
              <a:t>함수</a:t>
            </a:r>
            <a:r>
              <a:rPr lang="en-US" altLang="ko-KR" sz="2000" b="0" dirty="0" smtClean="0"/>
              <a:t>, </a:t>
            </a:r>
            <a:r>
              <a:rPr lang="ko-KR" altLang="en-US" sz="2000" b="0" dirty="0" smtClean="0"/>
              <a:t>두 </a:t>
            </a:r>
            <a:r>
              <a:rPr lang="ko-KR" altLang="en-US" sz="2000" b="0" dirty="0"/>
              <a:t>가지 이상의 조건 중에 한 가지 이상 만족할 경우를 구하려면 </a:t>
            </a:r>
            <a:r>
              <a:rPr lang="en-US" altLang="ko-KR" sz="2000" b="0" dirty="0"/>
              <a:t>OR </a:t>
            </a:r>
            <a:r>
              <a:rPr lang="ko-KR" altLang="en-US" sz="2000" b="0" dirty="0"/>
              <a:t>함수를 </a:t>
            </a:r>
            <a:r>
              <a:rPr lang="ko-KR" altLang="en-US" sz="2000" b="0" dirty="0" smtClean="0"/>
              <a:t>사용</a:t>
            </a:r>
            <a:endParaRPr lang="ko-KR" altLang="en-US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" y="2852937"/>
            <a:ext cx="7920000" cy="15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6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IF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와 </a:t>
            </a:r>
            <a:r>
              <a:rPr lang="en-US" altLang="ko-KR" sz="1800" b="0" dirty="0" smtClean="0">
                <a:solidFill>
                  <a:srgbClr val="6600FF"/>
                </a:solidFill>
              </a:rPr>
              <a:t>AND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 중첩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J4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논리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[IF]</a:t>
            </a:r>
            <a:r>
              <a:rPr lang="ko-KR" altLang="en-US" sz="1800" b="0" dirty="0"/>
              <a:t>를 선택한 후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  <a:p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 모두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이상일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경우는 ‘진급’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그렇지 않을 경우에는 ‘유급’을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577600"/>
            <a:ext cx="4680000" cy="371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함수의 구성 요소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b="0" dirty="0" err="1"/>
              <a:t>함수식은</a:t>
            </a:r>
            <a:r>
              <a:rPr lang="ko-KR" altLang="en-US" b="0" dirty="0"/>
              <a:t> 함수 마법사를 사용하거나 셀에 수식을 입력해서 작성</a:t>
            </a:r>
            <a:endParaRPr lang="en-US" altLang="ko-KR" b="0" dirty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등호</a:t>
            </a:r>
            <a:r>
              <a:rPr lang="en-US" altLang="ko-KR" b="0" dirty="0"/>
              <a:t>(=) 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수식을 </a:t>
            </a:r>
            <a:r>
              <a:rPr lang="ko-KR" altLang="en-US" b="0" dirty="0"/>
              <a:t>시작한다는 </a:t>
            </a:r>
            <a:r>
              <a:rPr lang="ko-KR" altLang="en-US" b="0" dirty="0" smtClean="0"/>
              <a:t>기호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함수도 </a:t>
            </a:r>
            <a:r>
              <a:rPr lang="ko-KR" altLang="en-US" b="0" dirty="0"/>
              <a:t>일종의 </a:t>
            </a:r>
            <a:r>
              <a:rPr lang="ko-KR" altLang="en-US" b="0" dirty="0" smtClean="0"/>
              <a:t>수식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함수 </a:t>
            </a:r>
            <a:r>
              <a:rPr lang="ko-KR" altLang="en-US" b="0" dirty="0"/>
              <a:t>이름 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계산 </a:t>
            </a:r>
            <a:r>
              <a:rPr lang="ko-KR" altLang="en-US" b="0" dirty="0"/>
              <a:t>방식을 뜻하는 함수의 이름을 </a:t>
            </a:r>
            <a:r>
              <a:rPr lang="ko-KR" altLang="en-US" b="0" dirty="0" smtClean="0"/>
              <a:t>표시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괄호 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함수의 </a:t>
            </a:r>
            <a:r>
              <a:rPr lang="ko-KR" altLang="en-US" b="0" dirty="0"/>
              <a:t>시작과 끝을 알려준다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인수 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함수에 </a:t>
            </a:r>
            <a:r>
              <a:rPr lang="ko-KR" altLang="en-US" b="0" dirty="0"/>
              <a:t>따라서 인수의 개수가 </a:t>
            </a:r>
            <a:r>
              <a:rPr lang="ko-KR" altLang="en-US" b="0" dirty="0" smtClean="0"/>
              <a:t>다름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인수를 </a:t>
            </a:r>
            <a:r>
              <a:rPr lang="ko-KR" altLang="en-US" b="0" dirty="0"/>
              <a:t>정확하게 지정해야 함수가 올바르게 </a:t>
            </a:r>
            <a:r>
              <a:rPr lang="ko-KR" altLang="en-US" b="0" dirty="0" smtClean="0"/>
              <a:t>동작</a:t>
            </a:r>
            <a:endParaRPr lang="ko-KR" altLang="en-US" b="0" dirty="0"/>
          </a:p>
          <a:p>
            <a:pPr lvl="2"/>
            <a:r>
              <a:rPr lang="ko-KR" altLang="en-US" b="0" dirty="0" smtClean="0"/>
              <a:t>인수가 </a:t>
            </a:r>
            <a:r>
              <a:rPr lang="ko-KR" altLang="en-US" b="0" dirty="0"/>
              <a:t>하나도 없는 함수도 있는데</a:t>
            </a:r>
            <a:r>
              <a:rPr lang="en-US" altLang="ko-KR" b="0" dirty="0"/>
              <a:t>, </a:t>
            </a:r>
            <a:r>
              <a:rPr lang="ko-KR" altLang="en-US" b="0" dirty="0"/>
              <a:t>이때에도 </a:t>
            </a:r>
            <a:r>
              <a:rPr lang="en-US" altLang="ko-KR" b="0" dirty="0"/>
              <a:t>()</a:t>
            </a:r>
            <a:r>
              <a:rPr lang="ko-KR" altLang="en-US" b="0" dirty="0"/>
              <a:t>는 반드시 </a:t>
            </a:r>
            <a:r>
              <a:rPr lang="ko-KR" altLang="en-US" b="0" dirty="0" smtClean="0"/>
              <a:t>입력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함수 사용법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959496"/>
            <a:ext cx="4857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함수 인수」 대화상자에서 </a:t>
            </a:r>
            <a:r>
              <a:rPr lang="ko-KR" altLang="en-US" sz="1800" b="0" dirty="0" smtClean="0"/>
              <a:t>인수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를 입력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화면 </a:t>
            </a:r>
            <a:r>
              <a:rPr lang="ko-KR" altLang="en-US" sz="1800" b="0" dirty="0" smtClean="0"/>
              <a:t>왼쪽 </a:t>
            </a:r>
            <a:r>
              <a:rPr lang="ko-KR" altLang="en-US" sz="1800" b="0" dirty="0"/>
              <a:t>상단 이름 </a:t>
            </a:r>
            <a:r>
              <a:rPr lang="ko-KR" altLang="en-US" sz="1800" b="0" dirty="0" smtClean="0"/>
              <a:t>상자의  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함수 추가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논리</a:t>
            </a:r>
            <a:r>
              <a:rPr lang="en-US" altLang="ko-KR" sz="1800" b="0" dirty="0"/>
              <a:t>]-[AND] </a:t>
            </a:r>
            <a:r>
              <a:rPr lang="ko-KR" altLang="en-US" sz="1800" b="0" dirty="0" smtClean="0"/>
              <a:t>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수를 추가하여 </a:t>
            </a:r>
            <a:r>
              <a:rPr lang="ko-KR" altLang="en-US" sz="1800" b="0" dirty="0"/>
              <a:t>중첩해서 </a:t>
            </a:r>
            <a:r>
              <a:rPr lang="ko-KR" altLang="en-US" sz="1800" b="0" dirty="0" smtClean="0"/>
              <a:t>사용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이때 </a:t>
            </a:r>
            <a:r>
              <a:rPr lang="en-US" altLang="ko-KR" sz="1800" b="0" dirty="0"/>
              <a:t>IF </a:t>
            </a:r>
            <a:r>
              <a:rPr lang="ko-KR" altLang="en-US" sz="1800" b="0" dirty="0" smtClean="0"/>
              <a:t>함수를 </a:t>
            </a:r>
            <a:r>
              <a:rPr lang="ko-KR" altLang="en-US" sz="1800" b="0" dirty="0"/>
              <a:t>누르지 않도록 </a:t>
            </a:r>
            <a:r>
              <a:rPr lang="ko-KR" altLang="en-US" sz="1800" b="0" dirty="0" smtClean="0"/>
              <a:t>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의하고 </a:t>
            </a:r>
            <a:r>
              <a:rPr lang="ko-KR" altLang="en-US" sz="1800" b="0" dirty="0"/>
              <a:t>최근 </a:t>
            </a:r>
            <a:r>
              <a:rPr lang="ko-KR" altLang="en-US" sz="1800" b="0" dirty="0" smtClean="0"/>
              <a:t>사용한 </a:t>
            </a:r>
            <a:r>
              <a:rPr lang="ko-KR" altLang="en-US" sz="1800" b="0" dirty="0"/>
              <a:t>함수 중에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AND </a:t>
            </a:r>
            <a:r>
              <a:rPr lang="ko-KR" altLang="en-US" sz="1800" b="0" dirty="0"/>
              <a:t>함수가 </a:t>
            </a:r>
            <a:r>
              <a:rPr lang="ko-KR" altLang="en-US" sz="1800" b="0" dirty="0" smtClean="0"/>
              <a:t>있으면 바로 사용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 모두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이상일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경우는 ‘진급’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그렇지 않을 경우에는 ‘유급’을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29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3475087"/>
            <a:ext cx="29907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3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추가된 </a:t>
            </a:r>
            <a:r>
              <a:rPr lang="en-US" altLang="ko-KR" sz="1800" b="0" dirty="0"/>
              <a:t>AND </a:t>
            </a:r>
            <a:r>
              <a:rPr lang="ko-KR" altLang="en-US" sz="1800" b="0" dirty="0"/>
              <a:t>함수에서 원하는 </a:t>
            </a:r>
            <a:r>
              <a:rPr lang="ko-KR" altLang="en-US" sz="1800" b="0" dirty="0" smtClean="0"/>
              <a:t>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   가지 </a:t>
            </a:r>
            <a:r>
              <a:rPr lang="ko-KR" altLang="en-US" sz="1800" b="0" dirty="0"/>
              <a:t>조건을 </a:t>
            </a:r>
            <a:r>
              <a:rPr lang="ko-KR" altLang="en-US" sz="1800" b="0" dirty="0" smtClean="0"/>
              <a:t>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 모두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이상일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경우는 ‘진급’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그렇지 않을 경우에는 ‘유급’을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9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28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조건을 입력한 후 바로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클릭하지 </a:t>
            </a:r>
            <a:r>
              <a:rPr lang="ko-KR" altLang="en-US" sz="1800" b="0" dirty="0"/>
              <a:t>말고 이전에 사용하던 </a:t>
            </a:r>
            <a:r>
              <a:rPr lang="en-US" altLang="ko-KR" sz="1800" b="0" dirty="0"/>
              <a:t>IF </a:t>
            </a:r>
            <a:r>
              <a:rPr lang="ko-KR" altLang="en-US" sz="1800" b="0" dirty="0" smtClean="0"/>
              <a:t>함수로 다시 </a:t>
            </a:r>
            <a:r>
              <a:rPr lang="ko-KR" altLang="en-US" sz="1800" b="0" dirty="0"/>
              <a:t>돌아가기 </a:t>
            </a:r>
            <a:r>
              <a:rPr lang="ko-KR" altLang="en-US" sz="1800" b="0" dirty="0" smtClean="0"/>
              <a:t>위해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수식 입력 </a:t>
            </a:r>
            <a:r>
              <a:rPr lang="ko-KR" altLang="en-US" sz="1800" b="0" dirty="0" smtClean="0"/>
              <a:t>줄에서 </a:t>
            </a:r>
            <a:r>
              <a:rPr lang="en-US" altLang="ko-KR" sz="1800" b="0" dirty="0"/>
              <a:t>IF </a:t>
            </a:r>
            <a:r>
              <a:rPr lang="ko-KR" altLang="en-US" sz="1800" b="0" dirty="0"/>
              <a:t>함수를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조건을 만족할 </a:t>
            </a:r>
            <a:r>
              <a:rPr lang="ko-KR" altLang="en-US" sz="1800" b="0" dirty="0"/>
              <a:t>때와 만족하지 </a:t>
            </a:r>
            <a:r>
              <a:rPr lang="ko-KR" altLang="en-US" sz="1800" b="0" dirty="0" err="1" smtClean="0"/>
              <a:t>않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때의 </a:t>
            </a:r>
            <a:r>
              <a:rPr lang="ko-KR" altLang="en-US" sz="1800" b="0" dirty="0" smtClean="0"/>
              <a:t>결과를 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 모두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이상일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경우는 ‘진급’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그렇지 않을 경우에는 ‘유급’을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0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J23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  <a:p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진급여부를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 모두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이상일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경우는 ‘진급’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그렇지 않을 경우에는 ‘유급’을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0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784887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계산에 에러가 발생하면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IFERROR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함수로 해결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값이나 식 등을 검사하여 에러가 발생할 경우 지정된 값을 </a:t>
            </a:r>
            <a:r>
              <a:rPr lang="ko-KR" altLang="en-US" sz="2000" b="0" dirty="0" smtClean="0"/>
              <a:t>반환</a:t>
            </a:r>
            <a:endParaRPr lang="ko-KR" altLang="en-US" sz="20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2109705"/>
            <a:ext cx="7920000" cy="15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1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셀에서 평균을 </a:t>
            </a:r>
            <a:r>
              <a:rPr lang="ko-KR" altLang="en-US" sz="1800" b="0" dirty="0" smtClean="0"/>
              <a:t>구하고 자동 </a:t>
            </a:r>
            <a:r>
              <a:rPr lang="ko-KR" altLang="en-US" sz="1800" b="0" dirty="0"/>
              <a:t>채우기를 하면 </a:t>
            </a:r>
            <a:r>
              <a:rPr lang="ko-KR" altLang="en-US" sz="1800" b="0" dirty="0" smtClean="0"/>
              <a:t>평균을 구할 </a:t>
            </a:r>
            <a:r>
              <a:rPr lang="ko-KR" altLang="en-US" sz="1800" b="0" dirty="0"/>
              <a:t>때 </a:t>
            </a:r>
            <a:r>
              <a:rPr lang="en-US" altLang="ko-KR" sz="1800" b="0" dirty="0"/>
              <a:t>0</a:t>
            </a:r>
            <a:r>
              <a:rPr lang="ko-KR" altLang="en-US" sz="1800" b="0" dirty="0" smtClean="0"/>
              <a:t>으로 </a:t>
            </a:r>
            <a:r>
              <a:rPr lang="ko-KR" altLang="en-US" sz="1800" b="0" dirty="0"/>
              <a:t>나눌 수 없기 때문에 </a:t>
            </a:r>
            <a:r>
              <a:rPr lang="en-US" altLang="ko-KR" sz="1800" b="0" dirty="0"/>
              <a:t>K16</a:t>
            </a:r>
            <a:r>
              <a:rPr lang="ko-KR" altLang="en-US" sz="1800" b="0" dirty="0"/>
              <a:t>셀과 </a:t>
            </a:r>
            <a:r>
              <a:rPr lang="en-US" altLang="ko-KR" sz="1800" b="0" dirty="0" smtClean="0"/>
              <a:t>K21</a:t>
            </a:r>
            <a:r>
              <a:rPr lang="ko-KR" altLang="en-US" sz="1800" b="0" dirty="0" smtClean="0"/>
              <a:t>셀에서 </a:t>
            </a:r>
            <a:r>
              <a:rPr lang="ko-KR" altLang="en-US" sz="1800" b="0" dirty="0"/>
              <a:t>에러가 </a:t>
            </a:r>
            <a:r>
              <a:rPr lang="ko-KR" altLang="en-US" sz="1800" b="0" dirty="0" smtClean="0"/>
              <a:t>발생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 smtClean="0"/>
              <a:t>이럴 경우 </a:t>
            </a:r>
            <a:r>
              <a:rPr lang="en-US" altLang="ko-KR" sz="1800" b="0" dirty="0" smtClean="0"/>
              <a:t>IFERROR </a:t>
            </a:r>
            <a:r>
              <a:rPr lang="ko-KR" altLang="en-US" sz="1800" b="0" dirty="0"/>
              <a:t>함수를 사용하면 </a:t>
            </a:r>
            <a:r>
              <a:rPr lang="ko-KR" altLang="en-US" sz="1800" b="0" dirty="0" smtClean="0"/>
              <a:t>해결 가능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58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2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IFERROR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와 </a:t>
            </a:r>
            <a:r>
              <a:rPr lang="en-US" altLang="ko-KR" sz="1800" b="0" dirty="0" smtClean="0">
                <a:solidFill>
                  <a:srgbClr val="6600FF"/>
                </a:solidFill>
              </a:rPr>
              <a:t>AVERAGE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 중</a:t>
            </a:r>
            <a:r>
              <a:rPr lang="ko-KR" altLang="en-US" sz="1800" b="0" dirty="0">
                <a:solidFill>
                  <a:srgbClr val="6600FF"/>
                </a:solidFill>
              </a:rPr>
              <a:t>첩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K4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논리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[IFERROR]</a:t>
            </a:r>
            <a:r>
              <a:rPr lang="ko-KR" altLang="en-US" sz="1800" b="0" dirty="0" smtClean="0"/>
              <a:t>를 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5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2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함수 인수</a:t>
            </a:r>
            <a:r>
              <a:rPr lang="ko-KR" altLang="en-US" sz="1800" b="0" dirty="0" smtClean="0"/>
              <a:t>」대화상자에서 인수를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인수 </a:t>
            </a:r>
            <a:r>
              <a:rPr lang="ko-KR" altLang="en-US" sz="1800" b="0" dirty="0"/>
              <a:t>입력 시에 </a:t>
            </a:r>
            <a:r>
              <a:rPr lang="ko-KR" altLang="en-US" sz="1800" b="0" dirty="0" smtClean="0"/>
              <a:t>평균을 </a:t>
            </a:r>
            <a:r>
              <a:rPr lang="ko-KR" altLang="en-US" sz="1800" b="0" dirty="0"/>
              <a:t>구해야 </a:t>
            </a:r>
            <a:r>
              <a:rPr lang="ko-KR" altLang="en-US" sz="1800" b="0" dirty="0" smtClean="0"/>
              <a:t>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기 </a:t>
            </a:r>
            <a:r>
              <a:rPr lang="ko-KR" altLang="en-US" sz="1800" b="0" dirty="0"/>
              <a:t>때문에 </a:t>
            </a:r>
            <a:r>
              <a:rPr lang="en-US" altLang="ko-KR" sz="1800" b="0" dirty="0"/>
              <a:t>IFERROR </a:t>
            </a:r>
            <a:r>
              <a:rPr lang="ko-KR" altLang="en-US" sz="1800" b="0" dirty="0" smtClean="0"/>
              <a:t>함수의 인수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만으로는 </a:t>
            </a:r>
            <a:r>
              <a:rPr lang="ko-KR" altLang="en-US" sz="1800" b="0" dirty="0"/>
              <a:t>해결할 수 없다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화면 왼쪽 상단 이름 </a:t>
            </a:r>
            <a:r>
              <a:rPr lang="ko-KR" altLang="en-US" sz="1800" b="0" dirty="0" smtClean="0"/>
              <a:t>상자의  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  을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AVERAGE </a:t>
            </a:r>
            <a:r>
              <a:rPr lang="ko-KR" altLang="en-US" sz="1800" b="0" dirty="0" smtClean="0"/>
              <a:t>함수를 </a:t>
            </a:r>
            <a:r>
              <a:rPr lang="ko-KR" altLang="en-US" sz="1800" b="0" dirty="0"/>
              <a:t>추가하여 </a:t>
            </a:r>
            <a:r>
              <a:rPr lang="ko-KR" altLang="en-US" sz="1800" b="0" dirty="0" smtClean="0"/>
              <a:t>중첩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해서 사용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3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653136"/>
            <a:ext cx="29907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추가된 </a:t>
            </a:r>
            <a:r>
              <a:rPr lang="en-US" altLang="ko-KR" sz="1800" b="0" dirty="0" smtClean="0"/>
              <a:t>AVERAGE </a:t>
            </a:r>
            <a:r>
              <a:rPr lang="ko-KR" altLang="en-US" sz="1800" b="0" dirty="0"/>
              <a:t>함수에서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평균을 </a:t>
            </a:r>
            <a:r>
              <a:rPr lang="ko-KR" altLang="en-US" sz="1800" b="0" dirty="0"/>
              <a:t>구할 범위를 입력한 후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이전에 사용하던 </a:t>
            </a:r>
            <a:r>
              <a:rPr lang="en-US" altLang="ko-KR" sz="1800" b="0" dirty="0" smtClean="0"/>
              <a:t>IFERROR </a:t>
            </a:r>
            <a:r>
              <a:rPr lang="ko-KR" altLang="en-US" sz="1800" b="0" dirty="0"/>
              <a:t>함수로 다시 돌아가기 위해</a:t>
            </a: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수식 입력 줄에서 </a:t>
            </a:r>
            <a:r>
              <a:rPr lang="en-US" altLang="ko-KR" sz="1800" b="0" dirty="0"/>
              <a:t>IFERROR </a:t>
            </a:r>
            <a:r>
              <a:rPr lang="ko-KR" altLang="en-US" sz="1800" b="0" dirty="0" smtClean="0"/>
              <a:t>함수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를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5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8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마지막으로 에러가 발생했을 </a:t>
            </a:r>
            <a:r>
              <a:rPr lang="ko-KR" altLang="en-US" sz="1800" b="0" dirty="0" smtClean="0"/>
              <a:t>때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출력할 </a:t>
            </a:r>
            <a:r>
              <a:rPr lang="ko-KR" altLang="en-US" sz="1800" b="0" dirty="0"/>
              <a:t>메시지를 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본 </a:t>
            </a:r>
            <a:r>
              <a:rPr lang="ko-KR" altLang="en-US" sz="1800" b="0" dirty="0"/>
              <a:t>예제에서는 에러가 </a:t>
            </a:r>
            <a:r>
              <a:rPr lang="ko-KR" altLang="en-US" sz="1800" b="0" dirty="0" smtClean="0"/>
              <a:t>발생하면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‘</a:t>
            </a:r>
            <a:r>
              <a:rPr lang="en-US" altLang="ko-KR" sz="1800" b="0" dirty="0"/>
              <a:t>0’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출력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7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6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종류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엑셀 함수는 </a:t>
            </a:r>
            <a:r>
              <a:rPr lang="en-US" altLang="ko-KR" b="0" dirty="0" smtClean="0"/>
              <a:t>12</a:t>
            </a:r>
            <a:r>
              <a:rPr lang="ko-KR" altLang="en-US" b="0" dirty="0" smtClean="0"/>
              <a:t>가지 범주로 분류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함수 사용법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46"/>
            <a:ext cx="7920000" cy="337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K23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교양과목의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이럴 경우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수강과목이 없는 ‘김미영’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강수지’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는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#DIV/0!’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가 발생한다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IFERROR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에러가 발생할 경우 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0’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입력시켜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276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9803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29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9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 smtClean="0"/>
              <a:t>텍스트 함수</a:t>
            </a:r>
          </a:p>
          <a:p>
            <a:pPr lvl="1"/>
            <a:r>
              <a:rPr lang="ko-KR" altLang="en-US" b="0" dirty="0"/>
              <a:t>문자열에서 글자 일부만 추출하거나 서로 다른 문자열을 조합하고 셀 서식을 지정할 </a:t>
            </a:r>
            <a:r>
              <a:rPr lang="ko-KR" altLang="en-US" b="0" dirty="0" smtClean="0"/>
              <a:t>때 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문자열 </a:t>
            </a:r>
            <a:r>
              <a:rPr lang="ko-KR" altLang="en-US" b="0" dirty="0"/>
              <a:t>같은 텍스트와 관련한 작업이라면 어디에나 쓸 수 있는 유용한 </a:t>
            </a:r>
            <a:r>
              <a:rPr lang="ko-KR" altLang="en-US" b="0" dirty="0" smtClean="0"/>
              <a:t>함수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텍스트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4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텍스트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왼쪽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오른쪽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가운데에서 글자를 가져오는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LEFT, RIGHT, MID 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6561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b="0" dirty="0" smtClean="0"/>
              <a:t>특정 </a:t>
            </a:r>
            <a:r>
              <a:rPr lang="ko-KR" altLang="en-US" sz="2000" b="0" dirty="0"/>
              <a:t>셀의 값이 아니라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셀 값 가운데에서도 글자가 </a:t>
            </a:r>
            <a:r>
              <a:rPr lang="ko-KR" altLang="en-US" sz="2000" b="0" dirty="0" smtClean="0"/>
              <a:t>어떤 의미인가를 </a:t>
            </a:r>
            <a:r>
              <a:rPr lang="ko-KR" altLang="en-US" sz="2000" b="0" dirty="0"/>
              <a:t>판단해야 하는 경우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텍스트 함수를 사용하면 </a:t>
            </a:r>
            <a:r>
              <a:rPr lang="ko-KR" altLang="en-US" sz="2000" b="0" dirty="0" smtClean="0"/>
              <a:t>편리</a:t>
            </a:r>
            <a:endParaRPr lang="en-US" altLang="ko-KR" sz="2000" b="0" dirty="0"/>
          </a:p>
          <a:p>
            <a:r>
              <a:rPr lang="en-US" altLang="ko-KR" sz="2000" b="0" dirty="0"/>
              <a:t>LEFT </a:t>
            </a:r>
            <a:r>
              <a:rPr lang="ko-KR" altLang="en-US" sz="2000" b="0" dirty="0"/>
              <a:t>함수는 왼쪽에서 지정한 개수만큼 글자를 가져오고</a:t>
            </a:r>
            <a:r>
              <a:rPr lang="en-US" altLang="ko-KR" sz="2000" b="0" dirty="0"/>
              <a:t>, </a:t>
            </a:r>
            <a:endParaRPr lang="en-US" altLang="ko-KR" sz="2000" b="0" dirty="0" smtClean="0"/>
          </a:p>
          <a:p>
            <a:r>
              <a:rPr lang="en-US" altLang="ko-KR" sz="2000" b="0" dirty="0" smtClean="0"/>
              <a:t>RIGHT </a:t>
            </a:r>
            <a:r>
              <a:rPr lang="ko-KR" altLang="en-US" sz="2000" b="0" dirty="0"/>
              <a:t>함수는 오른쪽에서 지정한 </a:t>
            </a:r>
            <a:r>
              <a:rPr lang="ko-KR" altLang="en-US" sz="2000" b="0" dirty="0" smtClean="0"/>
              <a:t>개수만큼 글자를 가져오고</a:t>
            </a:r>
            <a:r>
              <a:rPr lang="en-US" altLang="ko-KR" sz="2000" b="0" dirty="0" smtClean="0"/>
              <a:t>,</a:t>
            </a:r>
          </a:p>
          <a:p>
            <a:r>
              <a:rPr lang="en-US" altLang="ko-KR" sz="2000" b="0" dirty="0" smtClean="0"/>
              <a:t>MID </a:t>
            </a:r>
            <a:r>
              <a:rPr lang="ko-KR" altLang="en-US" sz="2000" b="0" dirty="0"/>
              <a:t>함수는 지정한 중간 글자부터 지정한 개수만큼 가져올 수 있는 </a:t>
            </a:r>
            <a:r>
              <a:rPr lang="ko-KR" altLang="en-US" sz="2000" b="0" dirty="0" smtClean="0"/>
              <a:t>함수</a:t>
            </a:r>
            <a:endParaRPr lang="en-US" altLang="ko-KR" sz="2000" b="0" dirty="0" smtClean="0"/>
          </a:p>
          <a:p>
            <a:r>
              <a:rPr lang="en-US" altLang="ko-KR" sz="2000" b="0" dirty="0" smtClean="0"/>
              <a:t>IF </a:t>
            </a:r>
            <a:r>
              <a:rPr lang="ko-KR" altLang="en-US" sz="2000" b="0" dirty="0"/>
              <a:t>함수와 </a:t>
            </a:r>
            <a:r>
              <a:rPr lang="ko-KR" altLang="en-US" sz="2000" b="0" dirty="0" smtClean="0"/>
              <a:t>함께 사용하면 유용</a:t>
            </a:r>
            <a:endParaRPr lang="ko-KR" altLang="en-US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79851"/>
            <a:ext cx="7920000" cy="209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LEFT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F4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텍스트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[LEFT]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68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31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 smtClean="0"/>
              <a:t>Text </a:t>
            </a:r>
            <a:r>
              <a:rPr lang="ko-KR" altLang="en-US" sz="1800" b="0" dirty="0" err="1" smtClean="0"/>
              <a:t>란에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제품코드가 </a:t>
            </a:r>
            <a:r>
              <a:rPr lang="ko-KR" altLang="en-US" sz="1800" b="0" dirty="0" smtClean="0"/>
              <a:t>입력되어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있는 </a:t>
            </a:r>
            <a:r>
              <a:rPr lang="en-US" altLang="ko-KR" sz="1800" b="0" dirty="0"/>
              <a:t>B4</a:t>
            </a:r>
            <a:r>
              <a:rPr lang="ko-KR" altLang="en-US" sz="1800" b="0" dirty="0"/>
              <a:t>셀을 지정하고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 err="1" smtClean="0"/>
              <a:t>Num_chars</a:t>
            </a:r>
            <a:r>
              <a:rPr lang="en-US" altLang="ko-KR" sz="1800" b="0" dirty="0" smtClean="0"/>
              <a:t> </a:t>
            </a:r>
            <a:r>
              <a:rPr lang="ko-KR" altLang="en-US" sz="1800" b="0" dirty="0" err="1" smtClean="0"/>
              <a:t>란에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가져올 </a:t>
            </a:r>
            <a:r>
              <a:rPr lang="ko-KR" altLang="en-US" sz="1800" b="0" dirty="0" smtClean="0"/>
              <a:t>문자의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개수 ‘</a:t>
            </a:r>
            <a:r>
              <a:rPr lang="en-US" altLang="ko-KR" sz="1800" b="0" dirty="0"/>
              <a:t>3’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1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F4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F22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MID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G4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텍스트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[MID]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Text </a:t>
            </a:r>
            <a:r>
              <a:rPr lang="ko-KR" altLang="en-US" sz="1800" b="0" dirty="0" err="1"/>
              <a:t>란에</a:t>
            </a:r>
            <a:r>
              <a:rPr lang="ko-KR" altLang="en-US" sz="1800" b="0" dirty="0"/>
              <a:t> 제품코드가 </a:t>
            </a:r>
            <a:r>
              <a:rPr lang="ko-KR" altLang="en-US" sz="1800" b="0" dirty="0" smtClean="0"/>
              <a:t>입력되어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있는 </a:t>
            </a:r>
            <a:r>
              <a:rPr lang="en-US" altLang="ko-KR" sz="1800" b="0" dirty="0"/>
              <a:t>B4</a:t>
            </a:r>
            <a:r>
              <a:rPr lang="ko-KR" altLang="en-US" sz="1800" b="0" dirty="0"/>
              <a:t>셀을 지정하고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 err="1" smtClean="0"/>
              <a:t>Start_num</a:t>
            </a:r>
            <a:r>
              <a:rPr lang="ko-KR" altLang="en-US" sz="1800" b="0" dirty="0" smtClean="0"/>
              <a:t>에는 추출하고자 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문자의 시작 </a:t>
            </a:r>
            <a:r>
              <a:rPr lang="ko-KR" altLang="en-US" sz="1800" b="0" dirty="0" smtClean="0"/>
              <a:t>위치인 ‘</a:t>
            </a:r>
            <a:r>
              <a:rPr lang="en-US" altLang="ko-KR" sz="1800" b="0" dirty="0"/>
              <a:t>5’</a:t>
            </a:r>
            <a:r>
              <a:rPr lang="ko-KR" altLang="en-US" sz="1800" b="0" dirty="0"/>
              <a:t>를 </a:t>
            </a:r>
            <a:r>
              <a:rPr lang="ko-KR" altLang="en-US" sz="1800" b="0" dirty="0" err="1" smtClean="0"/>
              <a:t>입력하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고 </a:t>
            </a:r>
            <a:r>
              <a:rPr lang="en-US" altLang="ko-KR" sz="1800" b="0" dirty="0" err="1"/>
              <a:t>Num_chars</a:t>
            </a:r>
            <a:r>
              <a:rPr lang="en-US" altLang="ko-KR" sz="1800" b="0" dirty="0"/>
              <a:t> </a:t>
            </a:r>
            <a:r>
              <a:rPr lang="ko-KR" altLang="en-US" sz="1800" b="0" dirty="0" err="1"/>
              <a:t>란에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가져올 문자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의 </a:t>
            </a:r>
            <a:r>
              <a:rPr lang="ko-KR" altLang="en-US" sz="1800" b="0" dirty="0"/>
              <a:t>개수 ‘</a:t>
            </a:r>
            <a:r>
              <a:rPr lang="en-US" altLang="ko-KR" sz="1800" b="0" dirty="0"/>
              <a:t>2’</a:t>
            </a:r>
            <a:r>
              <a:rPr lang="ko-KR" altLang="en-US" sz="1800" b="0" dirty="0"/>
              <a:t>를 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0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G4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G22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1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RIGHT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H4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텍스트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[RIGHT]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함수의 종류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엑셀 함수는 </a:t>
            </a:r>
            <a:r>
              <a:rPr lang="en-US" altLang="ko-KR" b="0" dirty="0" smtClean="0"/>
              <a:t>12</a:t>
            </a:r>
            <a:r>
              <a:rPr lang="ko-KR" altLang="en-US" b="0" dirty="0" smtClean="0"/>
              <a:t>가지 범주로 분류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함수 사용법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060849"/>
            <a:ext cx="7920000" cy="45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0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Text </a:t>
            </a:r>
            <a:r>
              <a:rPr lang="ko-KR" altLang="en-US" sz="1800" b="0" dirty="0" err="1"/>
              <a:t>란에</a:t>
            </a:r>
            <a:r>
              <a:rPr lang="ko-KR" altLang="en-US" sz="1800" b="0" dirty="0"/>
              <a:t> 제품코드가 </a:t>
            </a:r>
            <a:r>
              <a:rPr lang="ko-KR" altLang="en-US" sz="1800" b="0" dirty="0" smtClean="0"/>
              <a:t>입력되어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있는 </a:t>
            </a:r>
            <a:r>
              <a:rPr lang="en-US" altLang="ko-KR" sz="1800" b="0" dirty="0"/>
              <a:t>B4</a:t>
            </a:r>
            <a:r>
              <a:rPr lang="ko-KR" altLang="en-US" sz="1800" b="0" dirty="0"/>
              <a:t>셀을 지정하고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 err="1" smtClean="0"/>
              <a:t>Num_chars</a:t>
            </a:r>
            <a:r>
              <a:rPr lang="en-US" altLang="ko-KR" sz="1800" b="0" dirty="0" smtClean="0"/>
              <a:t> </a:t>
            </a:r>
            <a:r>
              <a:rPr lang="ko-KR" altLang="en-US" sz="1800" b="0" dirty="0" err="1" smtClean="0"/>
              <a:t>란에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가져올 문자의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개수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3’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H4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H22</a:t>
            </a:r>
            <a:r>
              <a:rPr lang="ko-KR" altLang="en-US" sz="1800" b="0" dirty="0"/>
              <a:t>셀까지 자동 </a:t>
            </a:r>
            <a:r>
              <a:rPr lang="ko-KR" altLang="en-US" sz="1800" b="0" dirty="0" smtClean="0"/>
              <a:t>채기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제품코드를 이용해서 제품명 산산지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포장 단위를 입력하시오</a:t>
            </a:r>
            <a:r>
              <a:rPr lang="en-US" altLang="ko-KR" sz="18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5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IF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와 </a:t>
            </a:r>
            <a:r>
              <a:rPr lang="en-US" altLang="ko-KR" sz="1800" b="0" dirty="0" smtClean="0">
                <a:solidFill>
                  <a:srgbClr val="6600FF"/>
                </a:solidFill>
              </a:rPr>
              <a:t>MID 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함수 중첩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E4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논리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[IF]</a:t>
            </a:r>
            <a:r>
              <a:rPr lang="ko-KR" altLang="en-US" sz="1800" b="0" dirty="0"/>
              <a:t>를 선택한 후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성별을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(-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중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번째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‘남’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‘여’를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602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149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345"/>
            <a:ext cx="4680000" cy="37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74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IF </a:t>
            </a:r>
            <a:r>
              <a:rPr lang="ko-KR" altLang="en-US" sz="1800" b="0" dirty="0"/>
              <a:t>함수 조건에 </a:t>
            </a:r>
            <a:r>
              <a:rPr lang="en-US" altLang="ko-KR" sz="1800" b="0" dirty="0"/>
              <a:t>D4</a:t>
            </a:r>
            <a:r>
              <a:rPr lang="ko-KR" altLang="en-US" sz="1800" b="0" dirty="0"/>
              <a:t>셀의 </a:t>
            </a:r>
            <a:r>
              <a:rPr lang="en-US" altLang="ko-KR" sz="1800" b="0" dirty="0"/>
              <a:t>8</a:t>
            </a:r>
            <a:r>
              <a:rPr lang="ko-KR" altLang="en-US" sz="1800" b="0" dirty="0"/>
              <a:t>번째 </a:t>
            </a:r>
            <a:r>
              <a:rPr lang="ko-KR" altLang="en-US" sz="1800" b="0" dirty="0" smtClean="0"/>
              <a:t>숫자를 사용할 </a:t>
            </a:r>
            <a:r>
              <a:rPr lang="ko-KR" altLang="en-US" sz="1800" b="0" dirty="0"/>
              <a:t>것이기 때문에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MID </a:t>
            </a:r>
            <a:r>
              <a:rPr lang="ko-KR" altLang="en-US" sz="1800" b="0" dirty="0" smtClean="0"/>
              <a:t>함수를 중첩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성별을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(-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중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번째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‘남’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‘여’를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602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149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28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추가된 </a:t>
            </a:r>
            <a:r>
              <a:rPr lang="en-US" altLang="ko-KR" sz="1800" b="0" dirty="0"/>
              <a:t>MID </a:t>
            </a:r>
            <a:r>
              <a:rPr lang="ko-KR" altLang="en-US" sz="1800" b="0" dirty="0"/>
              <a:t>함수에서 원하는 값을 </a:t>
            </a:r>
            <a:r>
              <a:rPr lang="ko-KR" altLang="en-US" sz="1800" b="0" dirty="0" smtClean="0"/>
              <a:t>추출하기 </a:t>
            </a:r>
            <a:r>
              <a:rPr lang="ko-KR" altLang="en-US" sz="1800" b="0" dirty="0"/>
              <a:t>위한 인수를 </a:t>
            </a:r>
            <a:r>
              <a:rPr lang="ko-KR" altLang="en-US" sz="1800" b="0" dirty="0" smtClean="0"/>
              <a:t>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인수는 </a:t>
            </a:r>
            <a:r>
              <a:rPr lang="ko-KR" altLang="en-US" sz="1800" b="0" dirty="0"/>
              <a:t>숫자를 추출하려는 셀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가지고 오려는 </a:t>
            </a:r>
            <a:r>
              <a:rPr lang="ko-KR" altLang="en-US" sz="1800" b="0" dirty="0"/>
              <a:t>첫 번째 자리 수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/>
              <a:t>가지고 올 </a:t>
            </a:r>
            <a:r>
              <a:rPr lang="ko-KR" altLang="en-US" sz="1800" b="0" dirty="0" smtClean="0"/>
              <a:t>개수를 조건으로 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조건을 입력한 </a:t>
            </a:r>
            <a:r>
              <a:rPr lang="ko-KR" altLang="en-US" sz="1800" b="0" dirty="0" smtClean="0"/>
              <a:t>후 바로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확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클릭하지 말고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이전에 </a:t>
            </a:r>
            <a:r>
              <a:rPr lang="ko-KR" altLang="en-US" sz="1800" b="0" dirty="0"/>
              <a:t>사용하던 </a:t>
            </a:r>
            <a:r>
              <a:rPr lang="en-US" altLang="ko-KR" sz="1800" b="0" dirty="0" smtClean="0"/>
              <a:t>IF</a:t>
            </a:r>
            <a:r>
              <a:rPr lang="ko-KR" altLang="en-US" sz="1800" b="0" dirty="0" smtClean="0"/>
              <a:t>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성별을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(-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중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번째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‘남’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‘여’를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602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149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9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4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앞 단계의  </a:t>
            </a:r>
            <a:r>
              <a:rPr lang="ko-KR" altLang="en-US" sz="1800" b="0" dirty="0"/>
              <a:t>결과에 조건을 추가로 입력하고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조건에 만족할 때와 만족하지 </a:t>
            </a:r>
            <a:r>
              <a:rPr lang="ko-KR" altLang="en-US" sz="1800" b="0" dirty="0" smtClean="0"/>
              <a:t>않을 때의 </a:t>
            </a:r>
            <a:r>
              <a:rPr lang="ko-KR" altLang="en-US" sz="1800" b="0" dirty="0"/>
              <a:t>결과를 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성별을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(-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중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번째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‘남’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‘여’를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602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149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69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4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E4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E23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텍스트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이용해서 성별을 판단해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주민등록번호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(-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포함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중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번째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자리가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‘남’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 경우에는 ‘여’를 표시해보자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6024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2149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4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 smtClean="0"/>
              <a:t>참기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참조 함수</a:t>
            </a:r>
          </a:p>
          <a:p>
            <a:pPr lvl="1"/>
            <a:r>
              <a:rPr lang="ko-KR" altLang="en-US" b="0" dirty="0"/>
              <a:t>배열이나 셀 범위를 참조하여 특정한 값을 찾아주거나 특정한 셀에 입력된 값을 </a:t>
            </a:r>
            <a:r>
              <a:rPr lang="ko-KR" altLang="en-US" b="0" dirty="0" smtClean="0"/>
              <a:t>가져오거나 </a:t>
            </a:r>
            <a:r>
              <a:rPr lang="ko-KR" altLang="en-US" b="0" dirty="0"/>
              <a:t>셀의 주소에서 필요한 정보를 가져오는 함수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참조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1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찾기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참조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목록에서 원하는 값을 찾아오는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VLOOKUP, HLOOKUP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6561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b="0" dirty="0"/>
              <a:t>기준표 범위의 첫 번째 열 또는 행에서 기준 값과 같은 데이터를 찾은 후 기준 값이 있는 행 또는 </a:t>
            </a:r>
            <a:r>
              <a:rPr lang="ko-KR" altLang="en-US" sz="1800" b="0" dirty="0" smtClean="0"/>
              <a:t>열에서 </a:t>
            </a:r>
            <a:r>
              <a:rPr lang="ko-KR" altLang="en-US" sz="1800" b="0" dirty="0"/>
              <a:t>지정된 열 번호 또는 행 번호 위치에 있는 데이터를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r>
              <a:rPr lang="en-US" altLang="ko-KR" sz="1800" b="0" dirty="0" smtClean="0"/>
              <a:t>VLOOKUP </a:t>
            </a:r>
            <a:r>
              <a:rPr lang="ko-KR" altLang="en-US" sz="1800" b="0" dirty="0" smtClean="0"/>
              <a:t>함수는 </a:t>
            </a:r>
            <a:r>
              <a:rPr lang="ko-KR" altLang="en-US" sz="1800" b="0" dirty="0"/>
              <a:t>목록 </a:t>
            </a:r>
            <a:r>
              <a:rPr lang="ko-KR" altLang="en-US" sz="1800" b="0" dirty="0" smtClean="0"/>
              <a:t>범위의 첫 </a:t>
            </a:r>
            <a:r>
              <a:rPr lang="ko-KR" altLang="en-US" sz="1800" b="0" dirty="0"/>
              <a:t>번째 열에서 </a:t>
            </a:r>
            <a:r>
              <a:rPr lang="en-US" altLang="ko-KR" sz="1800" b="0" dirty="0"/>
              <a:t>Vertical(</a:t>
            </a:r>
            <a:r>
              <a:rPr lang="ko-KR" altLang="en-US" sz="1800" b="0" dirty="0"/>
              <a:t>세로</a:t>
            </a:r>
            <a:r>
              <a:rPr lang="en-US" altLang="ko-KR" sz="1800" b="0" dirty="0"/>
              <a:t>) </a:t>
            </a:r>
            <a:r>
              <a:rPr lang="ko-KR" altLang="en-US" sz="1800" b="0" dirty="0"/>
              <a:t>방향으로 검색하면서 원하는 값을 추출하는 </a:t>
            </a:r>
            <a:r>
              <a:rPr lang="ko-KR" altLang="en-US" sz="1800" b="0" dirty="0" smtClean="0"/>
              <a:t>함수</a:t>
            </a:r>
            <a:r>
              <a:rPr lang="en-US" altLang="ko-KR" sz="1800" b="0" dirty="0" smtClean="0"/>
              <a:t> </a:t>
            </a:r>
          </a:p>
          <a:p>
            <a:r>
              <a:rPr lang="en-US" altLang="ko-KR" sz="1800" b="0" dirty="0" smtClean="0"/>
              <a:t>HLOOKUP </a:t>
            </a:r>
            <a:r>
              <a:rPr lang="ko-KR" altLang="en-US" sz="1800" b="0" dirty="0" smtClean="0"/>
              <a:t>함수는 </a:t>
            </a:r>
            <a:r>
              <a:rPr lang="ko-KR" altLang="en-US" sz="1800" b="0" dirty="0"/>
              <a:t>목록 범위의 첫 번째 행에서 </a:t>
            </a:r>
            <a:r>
              <a:rPr lang="en-US" altLang="ko-KR" sz="1800" b="0" dirty="0"/>
              <a:t>Horizontal(</a:t>
            </a:r>
            <a:r>
              <a:rPr lang="ko-KR" altLang="en-US" sz="1800" b="0" dirty="0"/>
              <a:t>가로</a:t>
            </a:r>
            <a:r>
              <a:rPr lang="en-US" altLang="ko-KR" sz="1800" b="0" dirty="0"/>
              <a:t>) </a:t>
            </a:r>
            <a:r>
              <a:rPr lang="ko-KR" altLang="en-US" sz="1800" b="0" dirty="0"/>
              <a:t>방향으로 검색하면서 원하는 값을 추출하는 </a:t>
            </a:r>
            <a:r>
              <a:rPr lang="ko-KR" altLang="en-US" sz="1800" b="0" dirty="0" smtClean="0"/>
              <a:t>함수</a:t>
            </a:r>
            <a:endParaRPr lang="ko-KR" altLang="en-US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3284984"/>
            <a:ext cx="7920000" cy="279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4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VLOOKUP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K4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 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찾기</a:t>
            </a:r>
            <a:r>
              <a:rPr lang="en-US" altLang="ko-KR" sz="1800" b="0" dirty="0" smtClean="0"/>
              <a:t>/</a:t>
            </a:r>
            <a:r>
              <a:rPr lang="ko-KR" altLang="en-US" sz="1800" b="0" dirty="0" smtClean="0"/>
              <a:t>참조영역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en-US" altLang="ko-KR" sz="1800" b="0" dirty="0"/>
              <a:t>VLOOKUP]</a:t>
            </a:r>
            <a:r>
              <a:rPr lang="ko-KR" altLang="en-US" sz="1800" b="0" dirty="0"/>
              <a:t>을 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학점을 결정하는 테이블은 </a:t>
            </a:r>
            <a:r>
              <a:rPr lang="ko-KR" altLang="en-US" sz="1800" b="0" dirty="0" smtClean="0"/>
              <a:t>오름차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순으로 </a:t>
            </a:r>
            <a:r>
              <a:rPr lang="ko-KR" altLang="en-US" sz="1800" b="0" dirty="0"/>
              <a:t>정렬해 두어야 한다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참조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VLOOKUP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함수와 배열 테이블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이용해서 학점을 입력해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셀 내에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함수식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직접 입력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 smtClean="0"/>
              <a:t>입력한 </a:t>
            </a:r>
            <a:r>
              <a:rPr lang="ko-KR" altLang="en-US" sz="1800" b="0" dirty="0"/>
              <a:t>함수명과 비슷한 함수 목록을 </a:t>
            </a:r>
            <a:r>
              <a:rPr lang="ko-KR" altLang="en-US" sz="1800" b="0" dirty="0" smtClean="0"/>
              <a:t>보여주면서 </a:t>
            </a:r>
            <a:r>
              <a:rPr lang="ko-KR" altLang="en-US" sz="1800" b="0" dirty="0"/>
              <a:t>자동으로 </a:t>
            </a:r>
            <a:r>
              <a:rPr lang="ko-KR" altLang="en-US" sz="1800" b="0" dirty="0" err="1"/>
              <a:t>함수명을</a:t>
            </a:r>
            <a:r>
              <a:rPr lang="ko-KR" altLang="en-US" sz="1800" b="0" dirty="0"/>
              <a:t> 완성시켜주는 수식 자동 완성 기능을 </a:t>
            </a:r>
            <a:r>
              <a:rPr lang="ko-KR" altLang="en-US" sz="1800" b="0" dirty="0" smtClean="0"/>
              <a:t>이용 가능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7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24944"/>
            <a:ext cx="4680000" cy="375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0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검색할 값</a:t>
            </a:r>
            <a:r>
              <a:rPr lang="en-US" altLang="ko-KR" sz="1800" b="0" dirty="0"/>
              <a:t>(</a:t>
            </a:r>
            <a:r>
              <a:rPr lang="en-US" altLang="ko-KR" sz="1800" b="0" dirty="0" err="1"/>
              <a:t>Lookup_Value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은 </a:t>
            </a:r>
            <a:r>
              <a:rPr lang="ko-KR" altLang="en-US" sz="1800" b="0" dirty="0" smtClean="0"/>
              <a:t>평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균이므로 </a:t>
            </a:r>
            <a:r>
              <a:rPr lang="en-US" altLang="ko-KR" sz="1800" b="0" dirty="0"/>
              <a:t>I4</a:t>
            </a:r>
            <a:r>
              <a:rPr lang="ko-KR" altLang="en-US" sz="1800" b="0" dirty="0"/>
              <a:t>셀이고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배열 </a:t>
            </a:r>
            <a:r>
              <a:rPr lang="ko-KR" altLang="en-US" sz="1800" b="0" dirty="0" smtClean="0"/>
              <a:t>테이블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이용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/>
              <a:t>추출할 </a:t>
            </a:r>
            <a:r>
              <a:rPr lang="ko-KR" altLang="en-US" sz="1800" b="0" dirty="0"/>
              <a:t>열은 두 번째 열에서 학점을 추출하므로 ‘</a:t>
            </a:r>
            <a:r>
              <a:rPr lang="en-US" altLang="ko-KR" sz="1800" b="0" dirty="0"/>
              <a:t>2’</a:t>
            </a:r>
            <a:r>
              <a:rPr lang="ko-KR" altLang="en-US" sz="1800" b="0" dirty="0"/>
              <a:t>이고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해당 범위를 만족하는 근사값을 검색하므로 ‘</a:t>
            </a:r>
            <a:r>
              <a:rPr lang="en-US" altLang="ko-KR" sz="1800" b="0" dirty="0"/>
              <a:t>TRUE’</a:t>
            </a:r>
            <a:r>
              <a:rPr lang="ko-KR" altLang="en-US" sz="1800" b="0" dirty="0"/>
              <a:t>나 ‘</a:t>
            </a:r>
            <a:r>
              <a:rPr lang="en-US" altLang="ko-KR" sz="1800" b="0" dirty="0"/>
              <a:t>1’</a:t>
            </a:r>
            <a:r>
              <a:rPr lang="ko-KR" altLang="en-US" sz="1800" b="0" dirty="0"/>
              <a:t>을 입력한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②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1800" b="0" dirty="0" smtClean="0"/>
              <a:t>배열 </a:t>
            </a:r>
            <a:r>
              <a:rPr lang="ko-KR" altLang="en-US" sz="1800" b="0" dirty="0"/>
              <a:t>테이블 선택 시 </a:t>
            </a:r>
            <a:r>
              <a:rPr lang="ko-KR" altLang="en-US" sz="1800" b="0" dirty="0" smtClean="0"/>
              <a:t>절대참조를 </a:t>
            </a:r>
            <a:r>
              <a:rPr lang="ko-KR" altLang="en-US" sz="1800" b="0" dirty="0" err="1" smtClean="0"/>
              <a:t>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해주는 </a:t>
            </a:r>
            <a:r>
              <a:rPr lang="ko-KR" altLang="en-US" sz="1800" b="0" dirty="0"/>
              <a:t>것을 꼭 잊지 말아야 </a:t>
            </a:r>
            <a:r>
              <a:rPr lang="ko-KR" altLang="en-US" sz="1800" b="0" dirty="0" smtClean="0"/>
              <a:t>한다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참조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VLOOKUP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함수와 배열 테이블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이용해서 학점을 입력해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3981"/>
            <a:ext cx="4680000" cy="372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4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K23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참조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VLOOKUP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함수와 배열 테이블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평균을 이용해서 학점을 입력해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3981"/>
            <a:ext cx="4680000" cy="368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 smtClean="0"/>
              <a:t>통계 함수</a:t>
            </a:r>
          </a:p>
          <a:p>
            <a:pPr lvl="1"/>
            <a:r>
              <a:rPr lang="ko-KR" altLang="en-US" b="0" dirty="0" smtClean="0"/>
              <a:t>대표적인 </a:t>
            </a:r>
            <a:r>
              <a:rPr lang="ko-KR" altLang="en-US" b="0" dirty="0"/>
              <a:t>통계함수에는 지정한 범위 내에서 숫자가 들어있는 셀의 개수를 구하는 </a:t>
            </a:r>
            <a:r>
              <a:rPr lang="en-US" altLang="ko-KR" b="0" dirty="0"/>
              <a:t>COUNT </a:t>
            </a:r>
            <a:r>
              <a:rPr lang="ko-KR" altLang="en-US" b="0" dirty="0" smtClean="0"/>
              <a:t>함수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지정한 </a:t>
            </a:r>
            <a:r>
              <a:rPr lang="ko-KR" altLang="en-US" b="0" dirty="0"/>
              <a:t>범위 내에서 데이터가 비어있지 않은 셀의 개수를 구하는 </a:t>
            </a:r>
            <a:r>
              <a:rPr lang="en-US" altLang="ko-KR" b="0" dirty="0" smtClean="0"/>
              <a:t>COUNTA </a:t>
            </a:r>
            <a:r>
              <a:rPr lang="ko-KR" altLang="en-US" b="0" dirty="0" smtClean="0"/>
              <a:t>함수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지정한 </a:t>
            </a:r>
            <a:r>
              <a:rPr lang="ko-KR" altLang="en-US" b="0" dirty="0"/>
              <a:t>범위 내에서 </a:t>
            </a:r>
            <a:r>
              <a:rPr lang="ko-KR" altLang="en-US" b="0" dirty="0" smtClean="0"/>
              <a:t>공백인 셀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아무런 데이터가 입력되지 않은 셀의 개수를 구하는 </a:t>
            </a:r>
            <a:r>
              <a:rPr lang="en-US" altLang="ko-KR" b="0" dirty="0"/>
              <a:t>COUNTBLANK </a:t>
            </a:r>
            <a:r>
              <a:rPr lang="ko-KR" altLang="en-US" b="0" dirty="0" smtClean="0"/>
              <a:t>함수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지정한 </a:t>
            </a:r>
            <a:r>
              <a:rPr lang="ko-KR" altLang="en-US" b="0" dirty="0"/>
              <a:t>범위 </a:t>
            </a:r>
            <a:r>
              <a:rPr lang="ko-KR" altLang="en-US" b="0" dirty="0" smtClean="0"/>
              <a:t>내에서 </a:t>
            </a:r>
            <a:r>
              <a:rPr lang="ko-KR" altLang="en-US" b="0" dirty="0"/>
              <a:t>최댓값 혹은 최솟값을 구하는 </a:t>
            </a:r>
            <a:r>
              <a:rPr lang="en-US" altLang="ko-KR" b="0" dirty="0"/>
              <a:t>MAX, MIN </a:t>
            </a:r>
            <a:r>
              <a:rPr lang="ko-KR" altLang="en-US" b="0" dirty="0" smtClean="0"/>
              <a:t>함수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지정한 </a:t>
            </a:r>
            <a:r>
              <a:rPr lang="ko-KR" altLang="en-US" b="0" dirty="0"/>
              <a:t>범위 내에서 다른 수와의 </a:t>
            </a:r>
            <a:r>
              <a:rPr lang="ko-KR" altLang="en-US" b="0" dirty="0" smtClean="0"/>
              <a:t>상대적인 </a:t>
            </a:r>
            <a:r>
              <a:rPr lang="ko-KR" altLang="en-US" b="0" dirty="0"/>
              <a:t>크기를 비교하여 어떤 수의 순위를 구하는 </a:t>
            </a:r>
            <a:r>
              <a:rPr lang="en-US" altLang="ko-KR" b="0" dirty="0" smtClean="0"/>
              <a:t>RANK.EQ</a:t>
            </a:r>
            <a:r>
              <a:rPr lang="ko-KR" altLang="en-US" b="0" dirty="0" smtClean="0"/>
              <a:t>와 </a:t>
            </a:r>
            <a:r>
              <a:rPr lang="en-US" altLang="ko-KR" b="0" dirty="0" smtClean="0"/>
              <a:t>RANK.AVG </a:t>
            </a:r>
            <a:r>
              <a:rPr lang="ko-KR" altLang="en-US" b="0" dirty="0"/>
              <a:t>함수가 있다</a:t>
            </a:r>
            <a:r>
              <a:rPr lang="en-US" altLang="ko-KR" b="0" dirty="0"/>
              <a:t>. 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지정한 범위 내에서 숫자 개수를 세는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비어있지 않은 셀의 개수를 세는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COUNTA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공백을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세는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COUNTBLANK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988840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지정된 범위 내에서 셀의 개수를 구하는 함수</a:t>
            </a:r>
            <a:endParaRPr lang="ko-KR" altLang="en-US" sz="20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" y="2492896"/>
            <a:ext cx="7920000" cy="196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2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COUNT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F24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[COUNT]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COUNT(COUNTA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COUNTBLANK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이용하여 셀의 개수를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5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[Value1]</a:t>
            </a:r>
            <a:r>
              <a:rPr lang="ko-KR" altLang="en-US" sz="1800" b="0" dirty="0"/>
              <a:t>을 입력한다</a:t>
            </a:r>
            <a:r>
              <a:rPr lang="en-US" altLang="ko-KR" sz="1800" b="0" dirty="0"/>
              <a:t>. [Value1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은 개수를 </a:t>
            </a:r>
            <a:r>
              <a:rPr lang="ko-KR" altLang="en-US" sz="1800" b="0" dirty="0"/>
              <a:t>구하고자 하는 </a:t>
            </a:r>
            <a:r>
              <a:rPr lang="ko-KR" altLang="en-US" sz="1800" b="0" dirty="0" smtClean="0"/>
              <a:t>범위로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F4:F23’</a:t>
            </a:r>
            <a:r>
              <a:rPr lang="ko-KR" altLang="en-US" sz="1800" b="0" dirty="0" smtClean="0"/>
              <a:t>셀을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COUNT(COUNTA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COUNTBLANK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이용하여 셀의 개수를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9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4048" y="2630440"/>
            <a:ext cx="3826768" cy="3661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결과가 나타나는데 </a:t>
            </a:r>
            <a:r>
              <a:rPr lang="en-US" altLang="ko-KR" sz="1800" b="0" dirty="0" smtClean="0"/>
              <a:t>F24</a:t>
            </a:r>
            <a:r>
              <a:rPr lang="ko-KR" altLang="en-US" sz="1800" b="0" dirty="0" smtClean="0"/>
              <a:t>셀의 </a:t>
            </a:r>
            <a:r>
              <a:rPr lang="ko-KR" altLang="en-US" sz="1800" b="0" dirty="0"/>
              <a:t>경우 결과가 ‘</a:t>
            </a:r>
            <a:r>
              <a:rPr lang="en-US" altLang="ko-KR" sz="1800" b="0" dirty="0"/>
              <a:t>0’</a:t>
            </a:r>
            <a:r>
              <a:rPr lang="ko-KR" altLang="en-US" sz="1800" b="0" dirty="0"/>
              <a:t>이 나왔다</a:t>
            </a:r>
            <a:r>
              <a:rPr lang="en-US" altLang="ko-KR" sz="1800" b="0" dirty="0"/>
              <a:t>. </a:t>
            </a:r>
            <a:r>
              <a:rPr lang="ko-KR" altLang="en-US" sz="1800" b="0" dirty="0" smtClean="0"/>
              <a:t>그 이유는 </a:t>
            </a:r>
            <a:r>
              <a:rPr lang="en-US" altLang="ko-KR" sz="1800" b="0" dirty="0"/>
              <a:t>COUNT </a:t>
            </a:r>
            <a:r>
              <a:rPr lang="ko-KR" altLang="en-US" sz="1800" b="0" dirty="0"/>
              <a:t>함수는 숫자가 들어 </a:t>
            </a:r>
            <a:r>
              <a:rPr lang="ko-KR" altLang="en-US" sz="1800" b="0" dirty="0" smtClean="0"/>
              <a:t>있는 셀의 </a:t>
            </a:r>
            <a:r>
              <a:rPr lang="ko-KR" altLang="en-US" sz="1800" b="0" dirty="0"/>
              <a:t>개수를 구하는 함수이기 </a:t>
            </a:r>
            <a:r>
              <a:rPr lang="ko-KR" altLang="en-US" sz="1800" b="0" dirty="0" smtClean="0"/>
              <a:t>때문이다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자동 </a:t>
            </a:r>
            <a:r>
              <a:rPr lang="ko-KR" altLang="en-US" sz="1800" b="0" dirty="0"/>
              <a:t>채우기 결과 나머지 </a:t>
            </a:r>
            <a:r>
              <a:rPr lang="ko-KR" altLang="en-US" sz="1800" b="0" dirty="0" smtClean="0"/>
              <a:t>셀들은 정상적인 </a:t>
            </a:r>
            <a:r>
              <a:rPr lang="ko-KR" altLang="en-US" sz="1800" b="0" dirty="0"/>
              <a:t>결과가 나왔다</a:t>
            </a:r>
            <a:r>
              <a:rPr lang="en-US" altLang="ko-KR" sz="1800" b="0" dirty="0" smtClean="0"/>
              <a:t>.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동일한 방법으로 </a:t>
            </a:r>
            <a:r>
              <a:rPr lang="en-US" altLang="ko-KR" sz="1800" b="0" dirty="0" smtClean="0"/>
              <a:t>COUNTA </a:t>
            </a:r>
            <a:r>
              <a:rPr lang="ko-KR" altLang="en-US" sz="1800" b="0" dirty="0" smtClean="0"/>
              <a:t>함수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와 </a:t>
            </a:r>
            <a:r>
              <a:rPr lang="en-US" altLang="ko-KR" sz="1800" b="0" dirty="0" smtClean="0"/>
              <a:t>COUNTBLANK </a:t>
            </a:r>
            <a:r>
              <a:rPr lang="ko-KR" altLang="en-US" sz="1800" b="0" dirty="0" smtClean="0"/>
              <a:t>함수도 사용해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보자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COUNT(COUNTA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COUNTBLANK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이용하여 셀의 개수를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417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지정한 범위 내에서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최댓값을 구하는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MAX,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최솟값을 구하는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MIN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700808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지정된 범위의 수치 데이터 중에서 최댓값과 최솟값을 구하는 </a:t>
            </a:r>
            <a:r>
              <a:rPr lang="ko-KR" altLang="en-US" sz="1800" b="0" dirty="0" smtClean="0"/>
              <a:t>함수</a:t>
            </a:r>
            <a:endParaRPr lang="ko-KR" altLang="en-US" sz="20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" y="2132856"/>
            <a:ext cx="7920000" cy="122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28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MAX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G26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[MAX]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최댓값을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787"/>
            <a:ext cx="4680000" cy="372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5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[Value1]</a:t>
            </a:r>
            <a:r>
              <a:rPr lang="ko-KR" altLang="en-US" sz="1800" b="0" dirty="0"/>
              <a:t>을 입력한다</a:t>
            </a:r>
            <a:r>
              <a:rPr lang="en-US" altLang="ko-KR" sz="1800" b="0" dirty="0"/>
              <a:t>. [Value1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은 개수를 </a:t>
            </a:r>
            <a:r>
              <a:rPr lang="ko-KR" altLang="en-US" sz="1800" b="0" dirty="0"/>
              <a:t>구하고자 하는 </a:t>
            </a:r>
            <a:r>
              <a:rPr lang="ko-KR" altLang="en-US" sz="1800" b="0" dirty="0" smtClean="0"/>
              <a:t>범위로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G4:G23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셀을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최댓값을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 도움말 사용하기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오른쪽 상단에 있는 </a:t>
            </a:r>
            <a:r>
              <a:rPr lang="ko-KR" altLang="en-US" sz="1800" b="0" dirty="0" smtClean="0"/>
              <a:t>도움말 버튼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클릭하거나    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 err="1" smtClean="0"/>
              <a:t>검색창에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ko-KR" altLang="en-US" sz="1800" b="0" dirty="0" smtClean="0"/>
              <a:t>평균</a:t>
            </a:r>
            <a:r>
              <a:rPr lang="ko-KR" altLang="en-US" sz="1800" b="0" dirty="0"/>
              <a:t>’을 입력하고 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060848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39" y="2636936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1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결과가 나왔다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최솟값의 </a:t>
            </a:r>
            <a:r>
              <a:rPr lang="ko-KR" altLang="en-US" sz="1800" b="0" dirty="0"/>
              <a:t>경우에도 동일한 </a:t>
            </a:r>
            <a:r>
              <a:rPr lang="ko-KR" altLang="en-US" sz="1800" b="0" dirty="0" smtClean="0"/>
              <a:t>방법으로 구할 </a:t>
            </a:r>
            <a:r>
              <a:rPr lang="ko-KR" altLang="en-US" sz="1800" b="0" dirty="0"/>
              <a:t>수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실용컴퓨터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영어회화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최댓값을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순위를 매기는 함수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RANK.EQ, RANK.AVG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700808"/>
            <a:ext cx="8363272" cy="1656184"/>
          </a:xfrm>
        </p:spPr>
        <p:txBody>
          <a:bodyPr>
            <a:normAutofit/>
          </a:bodyPr>
          <a:lstStyle/>
          <a:p>
            <a:r>
              <a:rPr lang="ko-KR" altLang="en-US" sz="1800" b="0" dirty="0" smtClean="0"/>
              <a:t>데이터에 순위를 부여하는 함수</a:t>
            </a:r>
            <a:endParaRPr lang="en-US" altLang="ko-KR" sz="1800" b="0" dirty="0" smtClean="0"/>
          </a:p>
          <a:p>
            <a:r>
              <a:rPr lang="en-US" altLang="ko-KR" sz="1800" b="0" dirty="0" smtClean="0"/>
              <a:t>RANK.EQ </a:t>
            </a:r>
            <a:r>
              <a:rPr lang="ko-KR" altLang="en-US" sz="1800" b="0" dirty="0"/>
              <a:t>함수는 중복된 수가 있으면 같은 순위를 </a:t>
            </a:r>
            <a:r>
              <a:rPr lang="ko-KR" altLang="en-US" sz="1800" b="0" dirty="0" smtClean="0"/>
              <a:t>부여</a:t>
            </a:r>
            <a:r>
              <a:rPr lang="en-US" altLang="ko-KR" sz="1800" b="0" dirty="0" smtClean="0"/>
              <a:t> </a:t>
            </a:r>
          </a:p>
          <a:p>
            <a:r>
              <a:rPr lang="en-US" altLang="ko-KR" sz="1800" b="0" dirty="0" smtClean="0"/>
              <a:t>RANK.AVG </a:t>
            </a:r>
            <a:r>
              <a:rPr lang="ko-KR" altLang="en-US" sz="1800" b="0" dirty="0" smtClean="0"/>
              <a:t>함수는 </a:t>
            </a:r>
            <a:r>
              <a:rPr lang="ko-KR" altLang="en-US" sz="1800" b="0" dirty="0"/>
              <a:t>중복된 수가 있으면 평균 순위를 </a:t>
            </a:r>
            <a:r>
              <a:rPr lang="ko-KR" altLang="en-US" sz="1800" b="0" dirty="0" smtClean="0"/>
              <a:t>부여</a:t>
            </a:r>
            <a:endParaRPr lang="ko-KR" altLang="en-US" sz="20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20000" cy="25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RANK.EQ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L4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[RANK.EQ]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총점을 이용해서 등수를 입력해보자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62721"/>
            <a:ext cx="4680000" cy="354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3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첫 번째 인수는 순위를 구할 </a:t>
            </a:r>
            <a:r>
              <a:rPr lang="ko-KR" altLang="en-US" sz="1800" b="0" dirty="0" smtClean="0"/>
              <a:t>총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점인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셀이고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두 번째 인수는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총점인 </a:t>
            </a:r>
            <a:r>
              <a:rPr lang="en-US" altLang="ko-KR" sz="1800" b="0" dirty="0" smtClean="0"/>
              <a:t>J4</a:t>
            </a:r>
            <a:r>
              <a:rPr lang="ko-KR" altLang="en-US" sz="1800" b="0" dirty="0"/>
              <a:t>셀에서 </a:t>
            </a:r>
            <a:r>
              <a:rPr lang="en-US" altLang="ko-KR" sz="1800" b="0" dirty="0"/>
              <a:t>J23</a:t>
            </a:r>
            <a:r>
              <a:rPr lang="ko-KR" altLang="en-US" sz="1800" b="0" dirty="0"/>
              <a:t>셀 범위 </a:t>
            </a:r>
            <a:r>
              <a:rPr lang="ko-KR" altLang="en-US" sz="1800" b="0" dirty="0" smtClean="0"/>
              <a:t>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부이다</a:t>
            </a:r>
            <a:r>
              <a:rPr lang="en-US" altLang="ko-KR" sz="1800" b="0" dirty="0"/>
              <a:t>. </a:t>
            </a:r>
            <a:r>
              <a:rPr lang="ko-KR" altLang="en-US" sz="1800" b="0" dirty="0" smtClean="0"/>
              <a:t>이때 절댓값을 </a:t>
            </a:r>
            <a:r>
              <a:rPr lang="ko-KR" altLang="en-US" sz="1800" b="0" dirty="0"/>
              <a:t>꼭 </a:t>
            </a:r>
            <a:r>
              <a:rPr lang="ko-KR" altLang="en-US" sz="1800" b="0" dirty="0" smtClean="0"/>
              <a:t>취해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준다</a:t>
            </a:r>
            <a:r>
              <a:rPr lang="en-US" altLang="ko-KR" sz="1800" b="0" dirty="0"/>
              <a:t>. </a:t>
            </a:r>
            <a:r>
              <a:rPr lang="ko-KR" altLang="en-US" sz="1800" b="0" dirty="0" smtClean="0"/>
              <a:t>내림차순으로 순위를 구할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것이므로 세 번째 </a:t>
            </a:r>
            <a:r>
              <a:rPr lang="ko-KR" altLang="en-US" sz="1800" b="0" dirty="0" smtClean="0"/>
              <a:t>인수에는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0</a:t>
            </a:r>
            <a:r>
              <a:rPr lang="en-US" altLang="ko-KR" sz="1800" b="0" dirty="0" smtClean="0"/>
              <a:t>’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입력하거나 생략하고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총점을 이용해서 등수를 입력해보자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64017"/>
            <a:ext cx="4680000" cy="374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8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L4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L23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총점을 이용해서 등수를 입력해보자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64000"/>
            <a:ext cx="4680000" cy="325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3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조건에 따른 개수 세기와 더하기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평균내기 함수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COUNTIF, SUMIF, AVERAGEIF 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916832"/>
            <a:ext cx="8363272" cy="1656184"/>
          </a:xfrm>
        </p:spPr>
        <p:txBody>
          <a:bodyPr>
            <a:normAutofit/>
          </a:bodyPr>
          <a:lstStyle/>
          <a:p>
            <a:r>
              <a:rPr lang="en-US" altLang="ko-KR" sz="1800" b="0" dirty="0"/>
              <a:t>COUNTIF </a:t>
            </a:r>
            <a:r>
              <a:rPr lang="ko-KR" altLang="en-US" sz="1800" b="0" dirty="0"/>
              <a:t>함수는 조건에 맞는 셀 개수를 구하는 함수이다</a:t>
            </a:r>
            <a:r>
              <a:rPr lang="en-US" altLang="ko-KR" sz="1800" b="0" dirty="0"/>
              <a:t>.</a:t>
            </a:r>
            <a:endParaRPr lang="ko-KR" altLang="en-US" sz="20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" y="2409826"/>
            <a:ext cx="7920000" cy="13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half" idx="2"/>
          </p:nvPr>
        </p:nvSpPr>
        <p:spPr>
          <a:xfrm>
            <a:off x="265726" y="3933056"/>
            <a:ext cx="8363272" cy="1656184"/>
          </a:xfrm>
        </p:spPr>
        <p:txBody>
          <a:bodyPr>
            <a:normAutofit/>
          </a:bodyPr>
          <a:lstStyle/>
          <a:p>
            <a:r>
              <a:rPr lang="en-US" altLang="ko-KR" sz="1800" b="0" dirty="0"/>
              <a:t>SUMIF </a:t>
            </a:r>
            <a:r>
              <a:rPr lang="ko-KR" altLang="en-US" sz="1800" b="0" dirty="0"/>
              <a:t>함수는 지정한 조건에 맞을 경우에만 더하고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r>
              <a:rPr lang="en-US" altLang="ko-KR" sz="1800" b="0" dirty="0" smtClean="0"/>
              <a:t>AVERAGEIF </a:t>
            </a:r>
            <a:r>
              <a:rPr lang="ko-KR" altLang="en-US" sz="1800" b="0" dirty="0"/>
              <a:t>함수는 지정한 조건에 맞을 </a:t>
            </a:r>
            <a:r>
              <a:rPr lang="ko-KR" altLang="en-US" sz="1800" b="0" dirty="0" smtClean="0"/>
              <a:t>경우에만 </a:t>
            </a:r>
            <a:r>
              <a:rPr lang="ko-KR" altLang="en-US" sz="1800" b="0" dirty="0"/>
              <a:t>평균을 </a:t>
            </a:r>
            <a:r>
              <a:rPr lang="ko-KR" altLang="en-US" sz="1800" b="0" dirty="0" smtClean="0"/>
              <a:t>구함</a:t>
            </a:r>
            <a:endParaRPr lang="ko-KR" altLang="en-US" sz="2000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63070"/>
            <a:ext cx="7920000" cy="207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0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COUNTIF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K4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[COUNTIF]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인원수를 입력해 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59042"/>
            <a:ext cx="4680000" cy="375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3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800" b="0" dirty="0"/>
              <a:t>[Range], [Criteria] 2</a:t>
            </a:r>
            <a:r>
              <a:rPr lang="ko-KR" altLang="en-US" sz="1800" b="0" dirty="0"/>
              <a:t>개의 인수를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[Range]</a:t>
            </a:r>
            <a:r>
              <a:rPr lang="ko-KR" altLang="en-US" sz="1800" b="0" dirty="0"/>
              <a:t>는 학과를 찾고자 </a:t>
            </a:r>
            <a:r>
              <a:rPr lang="ko-KR" altLang="en-US" sz="1800" b="0" dirty="0" smtClean="0"/>
              <a:t>하는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필드로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A4:A23’</a:t>
            </a:r>
            <a:r>
              <a:rPr lang="ko-KR" altLang="en-US" sz="1800" b="0" dirty="0"/>
              <a:t>셀이 여기에 </a:t>
            </a:r>
            <a:r>
              <a:rPr lang="ko-KR" altLang="en-US" sz="1800" b="0" dirty="0" smtClean="0"/>
              <a:t>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당</a:t>
            </a:r>
            <a:r>
              <a:rPr lang="en-US" altLang="ko-KR" sz="1800" b="0" dirty="0" smtClean="0"/>
              <a:t> [</a:t>
            </a:r>
            <a:r>
              <a:rPr lang="en-US" altLang="ko-KR" sz="1800" b="0" dirty="0"/>
              <a:t>Criteria]</a:t>
            </a:r>
            <a:r>
              <a:rPr lang="ko-KR" altLang="en-US" sz="1800" b="0" dirty="0"/>
              <a:t>는 </a:t>
            </a:r>
            <a:r>
              <a:rPr lang="ko-KR" altLang="en-US" sz="1800" b="0" dirty="0" smtClean="0"/>
              <a:t>찾고자 하는 값으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클릭해준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>
                <a:latin typeface="맑은 고딕"/>
                <a:ea typeface="맑은 고딕"/>
              </a:rPr>
              <a:t>※ </a:t>
            </a:r>
            <a:r>
              <a:rPr lang="en-US" altLang="ko-KR" sz="1800" b="0" dirty="0"/>
              <a:t>[Range] </a:t>
            </a:r>
            <a:r>
              <a:rPr lang="ko-KR" altLang="en-US" sz="1800" b="0" dirty="0"/>
              <a:t>범위 설정 시 </a:t>
            </a:r>
            <a:r>
              <a:rPr lang="ko-KR" altLang="en-US" sz="1800" b="0" dirty="0" smtClean="0"/>
              <a:t>절댓값을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취해준다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인원수를 입력해 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76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7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K9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인원수를 입력해 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8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7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SUMIF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L4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수학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삼각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[SUMIF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82000"/>
            <a:ext cx="4680000" cy="374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7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 도움말 사용하기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700" b="0" dirty="0"/>
              <a:t>검색한 단어와 관련된 기능에 대한 </a:t>
            </a:r>
            <a:r>
              <a:rPr lang="ko-KR" altLang="en-US" sz="1700" b="0" dirty="0" smtClean="0"/>
              <a:t>검색결과가 </a:t>
            </a:r>
            <a:r>
              <a:rPr lang="ko-KR" altLang="en-US" sz="1700" b="0" dirty="0"/>
              <a:t>나타나면 </a:t>
            </a:r>
            <a:endParaRPr lang="en-US" altLang="ko-KR" sz="1700" b="0" dirty="0" smtClean="0"/>
          </a:p>
          <a:p>
            <a:pPr marL="0" indent="0">
              <a:buNone/>
            </a:pPr>
            <a:endParaRPr lang="en-US" altLang="ko-KR" sz="1700" b="0" dirty="0"/>
          </a:p>
          <a:p>
            <a:pPr marL="0" indent="0">
              <a:buNone/>
            </a:pPr>
            <a:r>
              <a:rPr lang="ko-KR" altLang="en-US" sz="17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700" b="0" dirty="0" smtClean="0"/>
              <a:t> </a:t>
            </a:r>
            <a:r>
              <a:rPr lang="ko-KR" altLang="en-US" sz="1700" b="0" dirty="0"/>
              <a:t>찾고자 하는 </a:t>
            </a:r>
            <a:r>
              <a:rPr lang="ko-KR" altLang="en-US" sz="1700" b="0" dirty="0" smtClean="0"/>
              <a:t>내용을 클릭하고 도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 smtClean="0"/>
              <a:t>    </a:t>
            </a:r>
            <a:r>
              <a:rPr lang="ko-KR" altLang="en-US" sz="1700" b="0" dirty="0" err="1" smtClean="0"/>
              <a:t>움말에</a:t>
            </a:r>
            <a:r>
              <a:rPr lang="ko-KR" altLang="en-US" sz="1700" b="0" dirty="0" smtClean="0"/>
              <a:t> 나타난 함수 정보를 이용</a:t>
            </a:r>
            <a:endParaRPr lang="en-US" altLang="ko-KR" sz="1700" b="0" dirty="0" smtClean="0"/>
          </a:p>
          <a:p>
            <a:pPr marL="0" indent="0">
              <a:buNone/>
            </a:pPr>
            <a:r>
              <a:rPr lang="en-US" altLang="ko-KR" sz="1700" b="0" dirty="0" smtClean="0"/>
              <a:t>    </a:t>
            </a:r>
            <a:r>
              <a:rPr lang="ko-KR" altLang="en-US" sz="1700" b="0" dirty="0" smtClean="0"/>
              <a:t>해서 함수 사용</a:t>
            </a:r>
            <a:endParaRPr lang="ko-KR" altLang="en-US" sz="17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4182"/>
            <a:ext cx="4680000" cy="377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912" y="3429384"/>
            <a:ext cx="4300536" cy="34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b="0" dirty="0"/>
              <a:t>[Range], [Criteria], [</a:t>
            </a:r>
            <a:r>
              <a:rPr lang="en-US" altLang="ko-KR" sz="1800" b="0" dirty="0" err="1"/>
              <a:t>Sum_range</a:t>
            </a:r>
            <a:r>
              <a:rPr lang="en-US" altLang="ko-KR" sz="1800" b="0" dirty="0"/>
              <a:t>] </a:t>
            </a:r>
            <a:r>
              <a:rPr lang="en-US" altLang="ko-KR" sz="1800" b="0" dirty="0" smtClean="0"/>
              <a:t>3</a:t>
            </a:r>
            <a:r>
              <a:rPr lang="ko-KR" altLang="en-US" sz="1800" b="0" dirty="0" smtClean="0"/>
              <a:t>개의 </a:t>
            </a:r>
            <a:r>
              <a:rPr lang="ko-KR" altLang="en-US" sz="1800" b="0" dirty="0"/>
              <a:t>인수를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[Range]</a:t>
            </a:r>
            <a:r>
              <a:rPr lang="ko-KR" altLang="en-US" sz="1800" b="0" dirty="0" smtClean="0"/>
              <a:t>는 학과를 </a:t>
            </a:r>
            <a:r>
              <a:rPr lang="ko-KR" altLang="en-US" sz="1800" b="0" dirty="0"/>
              <a:t>찾고자 하는 </a:t>
            </a:r>
            <a:r>
              <a:rPr lang="ko-KR" altLang="en-US" sz="1800" b="0" dirty="0" smtClean="0"/>
              <a:t>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드로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A4:A23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셀 선택</a:t>
            </a:r>
            <a:r>
              <a:rPr lang="en-US" altLang="ko-KR" sz="1800" b="0" dirty="0" smtClean="0"/>
              <a:t>, [</a:t>
            </a:r>
            <a:r>
              <a:rPr lang="en-US" altLang="ko-KR" sz="1800" b="0" dirty="0"/>
              <a:t>Criteria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는 찾고자 하는 값으로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</a:t>
            </a:r>
            <a:r>
              <a:rPr lang="en-US" altLang="ko-KR" sz="1800" b="0" dirty="0" smtClean="0"/>
              <a:t>, [</a:t>
            </a:r>
            <a:r>
              <a:rPr lang="en-US" altLang="ko-KR" sz="1800" b="0" dirty="0" err="1" smtClean="0"/>
              <a:t>Sum_range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는 합을 </a:t>
            </a:r>
            <a:r>
              <a:rPr lang="ko-KR" altLang="en-US" sz="1800" b="0" dirty="0" smtClean="0"/>
              <a:t>구하는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실제 </a:t>
            </a:r>
            <a:r>
              <a:rPr lang="ko-KR" altLang="en-US" sz="1800" b="0" dirty="0" smtClean="0"/>
              <a:t>셀들로 ‘</a:t>
            </a:r>
            <a:r>
              <a:rPr lang="en-US" altLang="ko-KR" sz="1800" b="0" dirty="0"/>
              <a:t>H4:H24’ 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선택한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후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en-US" altLang="ko-KR" sz="1800" b="0" dirty="0" smtClean="0"/>
              <a:t>[Range]</a:t>
            </a:r>
            <a:r>
              <a:rPr lang="ko-KR" altLang="en-US" sz="1800" b="0" dirty="0" smtClean="0"/>
              <a:t>와 </a:t>
            </a:r>
            <a:r>
              <a:rPr lang="en-US" altLang="ko-KR" sz="1800" b="0" dirty="0" smtClean="0"/>
              <a:t>[</a:t>
            </a:r>
            <a:r>
              <a:rPr lang="en-US" altLang="ko-KR" sz="1800" b="0" dirty="0" err="1" smtClean="0"/>
              <a:t>Sum_range</a:t>
            </a:r>
            <a:r>
              <a:rPr lang="en-US" altLang="ko-KR" sz="1800" b="0" dirty="0" smtClean="0"/>
              <a:t>] </a:t>
            </a:r>
            <a:r>
              <a:rPr lang="ko-KR" altLang="en-US" sz="1800" b="0" dirty="0" smtClean="0"/>
              <a:t>영역은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절댓값을 꼭 취해준다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76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5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L4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L9</a:t>
            </a:r>
            <a:r>
              <a:rPr lang="ko-KR" altLang="en-US" sz="1800" b="0" dirty="0"/>
              <a:t>셀까지 자동 </a:t>
            </a:r>
            <a:r>
              <a:rPr lang="ko-KR" altLang="en-US" sz="1800" b="0" dirty="0" smtClean="0"/>
              <a:t>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우기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sz="1800" b="0" dirty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동일한 방법으로 </a:t>
            </a:r>
            <a:r>
              <a:rPr lang="en-US" altLang="ko-KR" sz="1800" b="0" dirty="0" smtClean="0"/>
              <a:t>AVERAGEIF </a:t>
            </a:r>
            <a:r>
              <a:rPr lang="ko-KR" altLang="en-US" sz="1800" b="0" dirty="0" smtClean="0"/>
              <a:t>함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수를 이용해서 학과별 총점의 평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균을 구해보자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통계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학과별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949"/>
            <a:ext cx="4680000" cy="346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5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여러 개의 조건에 따른 개수 세기와 더하기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평균내기 함수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COUNTIFS,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SUMIFS, AVERAGEIFS 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916832"/>
            <a:ext cx="8363272" cy="1656184"/>
          </a:xfrm>
        </p:spPr>
        <p:txBody>
          <a:bodyPr>
            <a:normAutofit/>
          </a:bodyPr>
          <a:lstStyle/>
          <a:p>
            <a:r>
              <a:rPr lang="en-US" altLang="ko-KR" sz="1800" b="0" dirty="0"/>
              <a:t>COUNTIFS </a:t>
            </a:r>
            <a:r>
              <a:rPr lang="ko-KR" altLang="en-US" sz="1800" b="0" dirty="0"/>
              <a:t>함수는 범위 내에서 여러 개의 주어진 조건에 맞는 셀 개수를 구하는 함수</a:t>
            </a:r>
            <a:endParaRPr lang="ko-KR" altLang="en-US" sz="20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" y="2527547"/>
            <a:ext cx="7920000" cy="133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4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여러 개의 조건에 따른 개수 세기와 더하기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평균내기 함수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COUNTIFS,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SUMIFS, AVERAGEIFS 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half" idx="2"/>
          </p:nvPr>
        </p:nvSpPr>
        <p:spPr>
          <a:xfrm>
            <a:off x="265726" y="1988840"/>
            <a:ext cx="8363272" cy="3600400"/>
          </a:xfrm>
        </p:spPr>
        <p:txBody>
          <a:bodyPr>
            <a:normAutofit/>
          </a:bodyPr>
          <a:lstStyle/>
          <a:p>
            <a:r>
              <a:rPr lang="en-US" altLang="ko-KR" sz="1800" b="0" dirty="0"/>
              <a:t>SUMIFS </a:t>
            </a:r>
            <a:r>
              <a:rPr lang="ko-KR" altLang="en-US" sz="1800" b="0" dirty="0"/>
              <a:t>함수는 다수의 지정한 조건에 맞을 경우에만 더하고 </a:t>
            </a:r>
            <a:endParaRPr lang="en-US" altLang="ko-KR" sz="1800" b="0" dirty="0" smtClean="0"/>
          </a:p>
          <a:p>
            <a:r>
              <a:rPr lang="en-US" altLang="ko-KR" sz="1800" b="0" dirty="0" smtClean="0"/>
              <a:t>AVERAGEIFS </a:t>
            </a:r>
            <a:r>
              <a:rPr lang="ko-KR" altLang="en-US" sz="1800" b="0" dirty="0"/>
              <a:t>함수는 다수의 </a:t>
            </a:r>
            <a:r>
              <a:rPr lang="ko-KR" altLang="en-US" sz="1800" b="0" dirty="0" smtClean="0"/>
              <a:t>지정한 </a:t>
            </a:r>
            <a:r>
              <a:rPr lang="ko-KR" altLang="en-US" sz="1800" b="0" dirty="0"/>
              <a:t>조건에 맞을 경우에만 평균을 </a:t>
            </a:r>
            <a:r>
              <a:rPr lang="ko-KR" altLang="en-US" sz="1800" b="0" dirty="0" smtClean="0"/>
              <a:t>구함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2000" b="0" dirty="0" smtClean="0"/>
              <a:t>주의해야 </a:t>
            </a:r>
            <a:r>
              <a:rPr lang="ko-KR" altLang="en-US" sz="2000" b="0" dirty="0"/>
              <a:t>할 사항은 </a:t>
            </a:r>
            <a:r>
              <a:rPr lang="en-US" altLang="ko-KR" sz="2000" b="0" dirty="0"/>
              <a:t>SUMIF</a:t>
            </a:r>
            <a:r>
              <a:rPr lang="ko-KR" altLang="en-US" sz="2000" b="0" dirty="0"/>
              <a:t>나 </a:t>
            </a:r>
            <a:r>
              <a:rPr lang="en-US" altLang="ko-KR" sz="2000" b="0" dirty="0"/>
              <a:t>AVERAGEIF </a:t>
            </a:r>
            <a:r>
              <a:rPr lang="ko-KR" altLang="en-US" sz="2000" b="0" dirty="0" smtClean="0"/>
              <a:t>함수와 </a:t>
            </a:r>
            <a:r>
              <a:rPr lang="ko-KR" altLang="en-US" sz="2000" b="0" dirty="0"/>
              <a:t>다르게 </a:t>
            </a:r>
            <a:r>
              <a:rPr lang="en-US" altLang="ko-KR" sz="2000" b="0" dirty="0" err="1"/>
              <a:t>Sum_range</a:t>
            </a:r>
            <a:r>
              <a:rPr lang="en-US" altLang="ko-KR" sz="2000" b="0" dirty="0"/>
              <a:t>, </a:t>
            </a:r>
            <a:r>
              <a:rPr lang="en-US" altLang="ko-KR" sz="2000" b="0" dirty="0" err="1"/>
              <a:t>Average_range</a:t>
            </a:r>
            <a:r>
              <a:rPr lang="ko-KR" altLang="en-US" sz="2000" b="0" dirty="0"/>
              <a:t>가 </a:t>
            </a:r>
            <a:r>
              <a:rPr lang="en-US" altLang="ko-KR" sz="2000" b="0" dirty="0" smtClean="0"/>
              <a:t>range </a:t>
            </a:r>
            <a:r>
              <a:rPr lang="ko-KR" altLang="en-US" sz="2000" b="0" dirty="0" smtClean="0"/>
              <a:t>앞에 나온다는 것이다</a:t>
            </a:r>
            <a:r>
              <a:rPr lang="en-US" altLang="ko-KR" sz="2000" b="0" dirty="0" smtClean="0"/>
              <a:t>. </a:t>
            </a:r>
            <a:r>
              <a:rPr lang="ko-KR" altLang="en-US" sz="2000" b="0" dirty="0"/>
              <a:t>이것은 다수의 </a:t>
            </a:r>
            <a:r>
              <a:rPr lang="en-US" altLang="ko-KR" sz="2000" b="0" dirty="0"/>
              <a:t>range</a:t>
            </a:r>
            <a:r>
              <a:rPr lang="ko-KR" altLang="en-US" sz="2000" b="0" dirty="0" smtClean="0"/>
              <a:t>와 </a:t>
            </a:r>
            <a:r>
              <a:rPr lang="en-US" altLang="ko-KR" sz="2000" b="0" dirty="0" smtClean="0"/>
              <a:t>criteria</a:t>
            </a:r>
            <a:r>
              <a:rPr lang="ko-KR" altLang="en-US" sz="2000" b="0" dirty="0"/>
              <a:t>가 </a:t>
            </a:r>
            <a:r>
              <a:rPr lang="ko-KR" altLang="en-US" sz="2000" b="0" dirty="0" smtClean="0"/>
              <a:t>존재하기 </a:t>
            </a:r>
            <a:r>
              <a:rPr lang="ko-KR" altLang="en-US" sz="2000" b="0" dirty="0"/>
              <a:t>때문에 첫 번째로 보낸 것이다</a:t>
            </a:r>
            <a:r>
              <a:rPr lang="en-US" altLang="ko-KR" sz="2000" b="0" dirty="0"/>
              <a:t>.</a:t>
            </a:r>
            <a:endParaRPr lang="ko-KR" altLang="en-US" sz="20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" y="4018383"/>
            <a:ext cx="7920000" cy="250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9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COUNTIFS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L4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통계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en-US" altLang="ko-KR" sz="1800" b="0" dirty="0" smtClean="0"/>
              <a:t>COUNTIFS]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인원수를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77616"/>
            <a:ext cx="4680000" cy="376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3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800" b="0" dirty="0" smtClean="0"/>
              <a:t>[criteria_range1], </a:t>
            </a:r>
            <a:r>
              <a:rPr lang="en-US" altLang="ko-KR" sz="1800" b="0" dirty="0"/>
              <a:t>[</a:t>
            </a:r>
            <a:r>
              <a:rPr lang="en-US" altLang="ko-KR" sz="1800" b="0" dirty="0" smtClean="0"/>
              <a:t>Criteria1],</a:t>
            </a:r>
            <a:r>
              <a:rPr lang="en-US" altLang="ko-KR" sz="1800" b="0" dirty="0"/>
              <a:t> [</a:t>
            </a:r>
            <a:r>
              <a:rPr lang="en-US" altLang="ko-KR" sz="1800" b="0" dirty="0" smtClean="0"/>
              <a:t>criteria_range2], </a:t>
            </a:r>
            <a:r>
              <a:rPr lang="en-US" altLang="ko-KR" sz="1800" b="0" dirty="0"/>
              <a:t>[</a:t>
            </a:r>
            <a:r>
              <a:rPr lang="en-US" altLang="ko-KR" sz="1800" b="0" dirty="0" smtClean="0"/>
              <a:t>Criteria2],..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인수를 입력</a:t>
            </a: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[Criteria_range1]</a:t>
            </a:r>
            <a:r>
              <a:rPr lang="ko-KR" altLang="en-US" sz="1800" b="0" dirty="0"/>
              <a:t>은 학년을 </a:t>
            </a:r>
            <a:r>
              <a:rPr lang="ko-KR" altLang="en-US" sz="1800" b="0" dirty="0" smtClean="0"/>
              <a:t>찾고자 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필드로 ‘</a:t>
            </a:r>
            <a:r>
              <a:rPr lang="en-US" altLang="ko-KR" sz="1800" b="0" dirty="0"/>
              <a:t>B4:B23’</a:t>
            </a:r>
            <a:r>
              <a:rPr lang="ko-KR" altLang="en-US" sz="1800" b="0" dirty="0" smtClean="0"/>
              <a:t>셀 입력</a:t>
            </a:r>
            <a:r>
              <a:rPr lang="en-US" altLang="ko-KR" sz="1800" b="0" dirty="0" smtClean="0"/>
              <a:t>, [</a:t>
            </a:r>
            <a:r>
              <a:rPr lang="en-US" altLang="ko-KR" sz="1800" b="0" dirty="0"/>
              <a:t>Criteria1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은 </a:t>
            </a:r>
            <a:r>
              <a:rPr lang="ko-KR" altLang="en-US" sz="1800" b="0" dirty="0"/>
              <a:t>찾고자 하는 </a:t>
            </a:r>
            <a:r>
              <a:rPr lang="ko-KR" altLang="en-US" sz="1800" b="0" dirty="0" smtClean="0"/>
              <a:t>값으로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[Criteria_range2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는 성별을 찾고자 </a:t>
            </a:r>
            <a:r>
              <a:rPr lang="ko-KR" altLang="en-US" sz="1800" b="0" dirty="0" smtClean="0"/>
              <a:t>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는 필드로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C4:C23’</a:t>
            </a:r>
            <a:r>
              <a:rPr lang="ko-KR" altLang="en-US" sz="1800" b="0" dirty="0" smtClean="0"/>
              <a:t>셀 입력</a:t>
            </a:r>
            <a:r>
              <a:rPr lang="en-US" altLang="ko-KR" sz="1800" b="0" dirty="0" smtClean="0"/>
              <a:t>,[</a:t>
            </a:r>
            <a:r>
              <a:rPr lang="en-US" altLang="ko-KR" sz="1800" b="0" dirty="0"/>
              <a:t>Criteria2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찾고자 하는 </a:t>
            </a:r>
            <a:r>
              <a:rPr lang="ko-KR" altLang="en-US" sz="1800" b="0" dirty="0" smtClean="0"/>
              <a:t>값으로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클릭해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주고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>
                <a:latin typeface="맑은 고딕"/>
                <a:ea typeface="맑은 고딕"/>
              </a:rPr>
              <a:t>※ </a:t>
            </a:r>
            <a:r>
              <a:rPr lang="en-US" altLang="ko-KR" sz="1800" b="0" dirty="0"/>
              <a:t>[criteria_range1</a:t>
            </a:r>
            <a:r>
              <a:rPr lang="en-US" altLang="ko-KR" sz="1800" b="0" dirty="0" smtClean="0"/>
              <a:t>], [criteria_range2] 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범위 </a:t>
            </a:r>
            <a:r>
              <a:rPr lang="ko-KR" altLang="en-US" sz="1800" b="0" dirty="0"/>
              <a:t>설정 시 절댓값을 취해준다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인원수를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64000"/>
            <a:ext cx="4680000" cy="37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9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L4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L11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인원수를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116"/>
            <a:ext cx="4680000" cy="363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3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SUMIFS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M4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수학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삼각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[SUMIFS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77955"/>
            <a:ext cx="4680000" cy="375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3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1800" b="0" dirty="0"/>
              <a:t>[</a:t>
            </a:r>
            <a:r>
              <a:rPr lang="en-US" altLang="ko-KR" sz="1800" b="0" dirty="0" err="1"/>
              <a:t>Sum_range</a:t>
            </a:r>
            <a:r>
              <a:rPr lang="en-US" altLang="ko-KR" sz="1800" b="0" dirty="0"/>
              <a:t>], [Criteria_range1</a:t>
            </a:r>
            <a:r>
              <a:rPr lang="en-US" altLang="ko-KR" sz="1800" b="0" dirty="0" smtClean="0"/>
              <a:t>], [</a:t>
            </a:r>
            <a:r>
              <a:rPr lang="en-US" altLang="ko-KR" sz="1800" b="0" dirty="0"/>
              <a:t>Criteria1]</a:t>
            </a:r>
            <a:r>
              <a:rPr lang="ko-KR" altLang="en-US" sz="1800" b="0" dirty="0"/>
              <a:t>에 인수를 </a:t>
            </a:r>
            <a:r>
              <a:rPr lang="ko-KR" altLang="en-US" sz="1800" b="0" dirty="0" smtClean="0"/>
              <a:t>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en-US" altLang="ko-KR" sz="1800" b="0" dirty="0" err="1" smtClean="0"/>
              <a:t>Sum_range</a:t>
            </a:r>
            <a:r>
              <a:rPr lang="en-US" altLang="ko-KR" sz="1800" b="0" dirty="0" smtClean="0"/>
              <a:t>] </a:t>
            </a:r>
            <a:r>
              <a:rPr lang="ko-KR" altLang="en-US" sz="1800" b="0" dirty="0"/>
              <a:t>는 합 을 구 하 는 </a:t>
            </a:r>
            <a:r>
              <a:rPr lang="ko-KR" altLang="en-US" sz="1800" b="0" dirty="0" smtClean="0"/>
              <a:t>실제 </a:t>
            </a:r>
            <a:r>
              <a:rPr lang="ko-KR" altLang="en-US" sz="1800" b="0" dirty="0"/>
              <a:t>셀들로 ‘</a:t>
            </a:r>
            <a:r>
              <a:rPr lang="en-US" altLang="ko-KR" sz="1800" b="0" dirty="0"/>
              <a:t>H4:H23’</a:t>
            </a:r>
            <a:r>
              <a:rPr lang="ko-KR" altLang="en-US" sz="1800" b="0" dirty="0" smtClean="0"/>
              <a:t>셀 입력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[Criteria_range1]</a:t>
            </a:r>
            <a:r>
              <a:rPr lang="ko-KR" altLang="en-US" sz="1800" b="0" dirty="0"/>
              <a:t>은 학년을 찾고자 </a:t>
            </a:r>
            <a:r>
              <a:rPr lang="ko-KR" altLang="en-US" sz="1800" b="0" dirty="0" smtClean="0"/>
              <a:t>하는 </a:t>
            </a:r>
            <a:r>
              <a:rPr lang="ko-KR" altLang="en-US" sz="1800" b="0" dirty="0"/>
              <a:t>필드로 ‘</a:t>
            </a:r>
            <a:r>
              <a:rPr lang="en-US" altLang="ko-KR" sz="1800" b="0" dirty="0"/>
              <a:t>B4:B23’</a:t>
            </a:r>
            <a:r>
              <a:rPr lang="ko-KR" altLang="en-US" sz="1800" b="0" dirty="0" smtClean="0"/>
              <a:t>셀 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en-US" altLang="ko-KR" sz="1800" b="0" dirty="0" smtClean="0"/>
              <a:t>[</a:t>
            </a:r>
            <a:r>
              <a:rPr lang="en-US" altLang="ko-KR" sz="1800" b="0" dirty="0"/>
              <a:t>Criteria1]</a:t>
            </a:r>
            <a:r>
              <a:rPr lang="ko-KR" altLang="en-US" sz="1800" b="0" dirty="0"/>
              <a:t>는 학년에서 </a:t>
            </a:r>
            <a:r>
              <a:rPr lang="ko-KR" altLang="en-US" sz="1800" b="0" dirty="0" smtClean="0"/>
              <a:t>찾고자 하는 </a:t>
            </a:r>
            <a:r>
              <a:rPr lang="ko-KR" altLang="en-US" sz="1800" b="0" dirty="0"/>
              <a:t>값으로 </a:t>
            </a:r>
            <a:r>
              <a:rPr lang="en-US" altLang="ko-KR" sz="1800" b="0" dirty="0"/>
              <a:t>J4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[Criteria_range2]</a:t>
            </a:r>
            <a:r>
              <a:rPr lang="ko-KR" altLang="en-US" sz="1800" b="0" dirty="0"/>
              <a:t>는 성별을 찾고자 </a:t>
            </a:r>
            <a:r>
              <a:rPr lang="ko-KR" altLang="en-US" sz="1800" b="0" dirty="0" smtClean="0"/>
              <a:t>하는 </a:t>
            </a:r>
            <a:r>
              <a:rPr lang="ko-KR" altLang="en-US" sz="1800" b="0" dirty="0"/>
              <a:t>필드로 ‘</a:t>
            </a:r>
            <a:r>
              <a:rPr lang="en-US" altLang="ko-KR" sz="1800" b="0" dirty="0"/>
              <a:t>C4:C23’</a:t>
            </a:r>
            <a:r>
              <a:rPr lang="ko-KR" altLang="en-US" sz="1800" b="0" dirty="0" smtClean="0"/>
              <a:t>셀 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[</a:t>
            </a:r>
            <a:r>
              <a:rPr lang="en-US" altLang="ko-KR" sz="1800" b="0" dirty="0"/>
              <a:t>Criteria2]</a:t>
            </a:r>
            <a:r>
              <a:rPr lang="ko-KR" altLang="en-US" sz="1800" b="0" dirty="0"/>
              <a:t>는 성별을 </a:t>
            </a:r>
            <a:r>
              <a:rPr lang="ko-KR" altLang="en-US" sz="1800" b="0" dirty="0" smtClean="0"/>
              <a:t>찾고자 하는 </a:t>
            </a:r>
            <a:r>
              <a:rPr lang="ko-KR" altLang="en-US" sz="1800" b="0" dirty="0"/>
              <a:t>값으로 </a:t>
            </a:r>
            <a:r>
              <a:rPr lang="en-US" altLang="ko-KR" sz="1800" b="0" dirty="0"/>
              <a:t>K4</a:t>
            </a:r>
            <a:r>
              <a:rPr lang="ko-KR" altLang="en-US" sz="1800" b="0" dirty="0"/>
              <a:t>셀을 클릭해주고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en-US" altLang="ko-KR" sz="1800" b="0" dirty="0" smtClean="0"/>
              <a:t>[</a:t>
            </a:r>
            <a:r>
              <a:rPr lang="en-US" altLang="ko-KR" sz="1800" b="0" dirty="0" err="1"/>
              <a:t>Sum_range</a:t>
            </a:r>
            <a:r>
              <a:rPr lang="en-US" altLang="ko-KR" sz="1800" b="0" dirty="0" smtClean="0"/>
              <a:t>], [</a:t>
            </a:r>
            <a:r>
              <a:rPr lang="en-US" altLang="ko-KR" sz="1800" b="0" dirty="0"/>
              <a:t>Criteria_range1</a:t>
            </a:r>
            <a:r>
              <a:rPr lang="en-US" altLang="ko-KR" sz="1800" b="0" dirty="0" smtClean="0"/>
              <a:t>], [</a:t>
            </a:r>
            <a:r>
              <a:rPr lang="en-US" altLang="ko-KR" sz="1800" b="0" dirty="0"/>
              <a:t>Criteria_range2] </a:t>
            </a:r>
            <a:r>
              <a:rPr lang="ko-KR" altLang="en-US" sz="1800" b="0" dirty="0" smtClean="0"/>
              <a:t>영역은 </a:t>
            </a:r>
            <a:r>
              <a:rPr lang="ko-KR" altLang="en-US" sz="1800" b="0" dirty="0"/>
              <a:t>절댓값을 취해준다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116"/>
            <a:ext cx="4680000" cy="375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0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입력한 </a:t>
            </a:r>
            <a:r>
              <a:rPr lang="en-US" altLang="ko-KR" sz="1800" b="0" dirty="0"/>
              <a:t>M4</a:t>
            </a:r>
            <a:r>
              <a:rPr lang="ko-KR" altLang="en-US" sz="1800" b="0" dirty="0"/>
              <a:t>셀을 </a:t>
            </a:r>
            <a:r>
              <a:rPr lang="en-US" altLang="ko-KR" sz="1800" b="0" dirty="0"/>
              <a:t>M11</a:t>
            </a:r>
            <a:r>
              <a:rPr lang="ko-KR" altLang="en-US" sz="1800" b="0" dirty="0"/>
              <a:t>셀까지 </a:t>
            </a:r>
            <a:r>
              <a:rPr lang="ko-KR" altLang="en-US" sz="1800" b="0" dirty="0" smtClean="0"/>
              <a:t>자동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채우기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>
                <a:latin typeface="맑은 고딕"/>
                <a:ea typeface="맑은 고딕"/>
              </a:rPr>
              <a:t>※ </a:t>
            </a:r>
            <a:r>
              <a:rPr lang="ko-KR" altLang="en-US" sz="1800" b="0" dirty="0"/>
              <a:t>동일한 방법으로 </a:t>
            </a:r>
            <a:r>
              <a:rPr lang="en-US" altLang="ko-KR" sz="1800" b="0" dirty="0" smtClean="0"/>
              <a:t>AVERAGEIFS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함수를 </a:t>
            </a:r>
            <a:r>
              <a:rPr lang="ko-KR" altLang="en-US" sz="1800" b="0" dirty="0"/>
              <a:t>이용해서 학과별 총점의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평균을 </a:t>
            </a:r>
            <a:r>
              <a:rPr lang="ko-KR" altLang="en-US" sz="1800" b="0" dirty="0"/>
              <a:t>구해보자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조건에 따른 계산함수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학년별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성별 총점의 합을 구해보자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76667"/>
            <a:ext cx="4680000" cy="336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0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함수 사용법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 마법사 사용하기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/>
              <a:t>함수 마법사는 함수 범주를 선택하고 원하는 함수 이름을 찾아 함수를 삽입하는 </a:t>
            </a:r>
            <a:r>
              <a:rPr lang="ko-KR" altLang="en-US" sz="1800" b="0" dirty="0" smtClean="0"/>
              <a:t>방법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수식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함수 </a:t>
            </a:r>
            <a:r>
              <a:rPr lang="ko-KR" altLang="en-US" sz="1800" b="0" dirty="0" smtClean="0"/>
              <a:t>라이브러리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그룹에 </a:t>
            </a:r>
            <a:r>
              <a:rPr lang="ko-KR" altLang="en-US" sz="1800" b="0" dirty="0"/>
              <a:t>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함수 삽입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이나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개별 함수 범주에서 함수를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하거나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수식 입력 줄에 있는 함수 </a:t>
            </a:r>
            <a:r>
              <a:rPr lang="ko-KR" altLang="en-US" sz="1800" b="0" dirty="0" smtClean="0"/>
              <a:t>삽입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아이콘     </a:t>
            </a:r>
            <a:r>
              <a:rPr lang="ko-KR" altLang="en-US" sz="1800" b="0" dirty="0"/>
              <a:t>를</a:t>
            </a:r>
            <a:r>
              <a:rPr lang="ko-KR" altLang="en-US" sz="1800" b="0" dirty="0" smtClean="0"/>
              <a:t> 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445224"/>
            <a:ext cx="216000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8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날짜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컴퓨터 시스템상의 현재 날짜를 표시하는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TODAY,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컴퓨터 시스템상의 현재 날짜와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시간까지 표시하는 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NOW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half" idx="2"/>
          </p:nvPr>
        </p:nvSpPr>
        <p:spPr>
          <a:xfrm>
            <a:off x="265726" y="1988840"/>
            <a:ext cx="8363272" cy="3600400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셀에 컴퓨터 시스템상의 날짜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날짜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시간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를 삽입하는 </a:t>
            </a:r>
            <a:r>
              <a:rPr lang="ko-KR" altLang="en-US" sz="1800" b="0" dirty="0" smtClean="0"/>
              <a:t>함수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2524869"/>
            <a:ext cx="7920000" cy="144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2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TODAY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B2</a:t>
            </a:r>
            <a:r>
              <a:rPr lang="ko-KR" altLang="en-US" sz="1800" b="0" dirty="0"/>
              <a:t>셀에 </a:t>
            </a:r>
            <a:r>
              <a:rPr lang="ko-KR" altLang="en-US" sz="1800" b="0" dirty="0" smtClean="0"/>
              <a:t>‘</a:t>
            </a:r>
            <a:r>
              <a:rPr lang="en-US" altLang="ko-KR" sz="1800" b="0" dirty="0" smtClean="0"/>
              <a:t>=TODAY </a:t>
            </a:r>
            <a:r>
              <a:rPr lang="en-US" altLang="ko-KR" sz="1800" b="0" dirty="0"/>
              <a:t>( </a:t>
            </a:r>
            <a:r>
              <a:rPr lang="en-US" altLang="ko-KR" sz="1800" b="0" dirty="0" smtClean="0"/>
              <a:t>)’ </a:t>
            </a:r>
            <a:r>
              <a:rPr lang="ko-KR" altLang="en-US" sz="1800" b="0" dirty="0"/>
              <a:t>입력하고</a:t>
            </a:r>
            <a:r>
              <a:rPr lang="en-US" altLang="ko-KR" sz="1800" b="0" dirty="0" smtClean="0"/>
              <a:t>,         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    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>
                <a:latin typeface="맑은 고딕"/>
                <a:ea typeface="맑은 고딕"/>
              </a:rPr>
              <a:t> </a:t>
            </a:r>
            <a:r>
              <a:rPr lang="ko-KR" altLang="en-US" sz="1800" b="0" dirty="0" smtClean="0"/>
              <a:t>인수가 </a:t>
            </a:r>
            <a:r>
              <a:rPr lang="ko-KR" altLang="en-US" sz="1800" b="0" dirty="0"/>
              <a:t>없는 </a:t>
            </a:r>
            <a:r>
              <a:rPr lang="ko-KR" altLang="en-US" sz="1800" b="0" dirty="0" smtClean="0"/>
              <a:t>함수이지만 </a:t>
            </a:r>
            <a:r>
              <a:rPr lang="ko-KR" altLang="en-US" sz="1800" b="0" dirty="0"/>
              <a:t>괄호를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생략할 </a:t>
            </a:r>
            <a:r>
              <a:rPr lang="ko-KR" altLang="en-US" sz="1800" b="0" dirty="0"/>
              <a:t>수 없다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TODAY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함수와 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NOW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함수를 이용해서 날짜를 삽입해보자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39" y="2636912"/>
            <a:ext cx="2632597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28" y="4725144"/>
            <a:ext cx="260960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45048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81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NOW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B2</a:t>
            </a:r>
            <a:r>
              <a:rPr lang="ko-KR" altLang="en-US" sz="1800" b="0" dirty="0"/>
              <a:t>셀에 </a:t>
            </a:r>
            <a:r>
              <a:rPr lang="ko-KR" altLang="en-US" sz="1800" b="0" dirty="0" smtClean="0"/>
              <a:t>‘</a:t>
            </a:r>
            <a:r>
              <a:rPr lang="en-US" altLang="ko-KR" sz="1800" b="0" dirty="0" smtClean="0"/>
              <a:t>= NOW( )’ </a:t>
            </a:r>
            <a:r>
              <a:rPr lang="ko-KR" altLang="en-US" sz="1800" b="0" dirty="0"/>
              <a:t>입력하고</a:t>
            </a:r>
            <a:r>
              <a:rPr lang="en-US" altLang="ko-KR" sz="1800" b="0" dirty="0" smtClean="0"/>
              <a:t>,                               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     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</a:t>
            </a:r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인수가 </a:t>
            </a:r>
            <a:r>
              <a:rPr lang="ko-KR" altLang="en-US" sz="1800" b="0" dirty="0"/>
              <a:t>없는 </a:t>
            </a:r>
            <a:r>
              <a:rPr lang="ko-KR" altLang="en-US" sz="1800" b="0" dirty="0" smtClean="0"/>
              <a:t>함수이지만 </a:t>
            </a:r>
            <a:r>
              <a:rPr lang="ko-KR" altLang="en-US" sz="1800" b="0" dirty="0"/>
              <a:t>괄호를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생략할 </a:t>
            </a:r>
            <a:r>
              <a:rPr lang="ko-KR" altLang="en-US" sz="1800" b="0" dirty="0"/>
              <a:t>수 없다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TODAY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함수와 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NOW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함수를 이용해서 날짜를 삽입해보자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1988840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74" y="3645048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259737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25344"/>
            <a:ext cx="259737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0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날짜</a:t>
            </a:r>
            <a:r>
              <a:rPr lang="en-US" altLang="ko-KR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년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일을 입력하는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YEAR, MONTH, DAY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half" idx="2"/>
          </p:nvPr>
        </p:nvSpPr>
        <p:spPr>
          <a:xfrm>
            <a:off x="265726" y="1628800"/>
            <a:ext cx="8363272" cy="3600400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월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일을 입력하는 </a:t>
            </a:r>
            <a:r>
              <a:rPr lang="en-US" altLang="ko-KR" sz="1800" b="0" dirty="0"/>
              <a:t>YEAR, MONTH, DAY </a:t>
            </a:r>
            <a:r>
              <a:rPr lang="ko-KR" altLang="en-US" sz="1800" b="0" dirty="0"/>
              <a:t>함수</a:t>
            </a:r>
            <a:endParaRPr lang="en-US" altLang="ko-KR" sz="1800" b="0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2060848"/>
            <a:ext cx="7920000" cy="14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YEAR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D2</a:t>
            </a:r>
            <a:r>
              <a:rPr lang="ko-KR" altLang="en-US" sz="1800" b="0" dirty="0" smtClean="0"/>
              <a:t>셀 클릭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함수삽입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날짜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시간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[YEAR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YEAR, MONTH, DAY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날짜 데이터에서 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955"/>
            <a:ext cx="4680000" cy="375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9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[</a:t>
            </a:r>
            <a:r>
              <a:rPr lang="en-US" altLang="ko-KR" sz="1800" b="0" dirty="0" err="1"/>
              <a:t>Serial_number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에는 연도를 </a:t>
            </a:r>
            <a:r>
              <a:rPr lang="ko-KR" altLang="en-US" sz="1800" b="0" dirty="0" smtClean="0"/>
              <a:t>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출할 </a:t>
            </a:r>
            <a:r>
              <a:rPr lang="ko-KR" altLang="en-US" sz="1800" b="0" dirty="0"/>
              <a:t>셀인 </a:t>
            </a:r>
            <a:r>
              <a:rPr lang="en-US" altLang="ko-KR" sz="1800" b="0" dirty="0"/>
              <a:t>B2</a:t>
            </a:r>
            <a:r>
              <a:rPr lang="ko-KR" altLang="en-US" sz="1800" b="0" dirty="0"/>
              <a:t>셀을 입력하고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YEAR, MONTH, DAY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날짜 데이터에서 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77057"/>
            <a:ext cx="4680000" cy="376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4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</a:rPr>
              <a:t>①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그림과 같이 </a:t>
            </a:r>
            <a:r>
              <a:rPr lang="en-US" altLang="ko-KR" sz="1800" b="0" dirty="0"/>
              <a:t>B2</a:t>
            </a:r>
            <a:r>
              <a:rPr lang="ko-KR" altLang="en-US" sz="1800" b="0" dirty="0"/>
              <a:t>셀에서 연도만 </a:t>
            </a:r>
            <a:r>
              <a:rPr lang="ko-KR" altLang="en-US" sz="1800" b="0" dirty="0" smtClean="0"/>
              <a:t>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출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동일한 </a:t>
            </a:r>
            <a:r>
              <a:rPr lang="ko-KR" altLang="en-US" sz="1800" b="0" dirty="0"/>
              <a:t>방법으로 </a:t>
            </a:r>
            <a:r>
              <a:rPr lang="en-US" altLang="ko-KR" sz="1800" b="0" dirty="0"/>
              <a:t>MONTH, </a:t>
            </a:r>
            <a:r>
              <a:rPr lang="en-US" altLang="ko-KR" sz="1800" b="0" dirty="0" smtClean="0"/>
              <a:t>DAY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함수를 </a:t>
            </a:r>
            <a:r>
              <a:rPr lang="ko-KR" altLang="en-US" sz="1800" b="0" dirty="0"/>
              <a:t>이용해서 월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일을 추출해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보자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YEAR, MONTH, DAY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날짜 데이터에서 연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4604"/>
            <a:ext cx="4680000" cy="375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0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날짜</a:t>
            </a:r>
            <a:r>
              <a:rPr lang="en-US" altLang="ko-KR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8568952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두 날짜 사이의 연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일 경과 일수를 구하는 </a:t>
            </a:r>
            <a:r>
              <a:rPr lang="en-US" altLang="ko-KR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DATEDIF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함수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half" idx="2"/>
          </p:nvPr>
        </p:nvSpPr>
        <p:spPr>
          <a:xfrm>
            <a:off x="265726" y="1628800"/>
            <a:ext cx="8363272" cy="3600400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두 날짜 사이의 차이를 연도 수나 개월 수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일수로 표현하는 함수로 이 함수의 경우 함수마법사에 </a:t>
            </a:r>
            <a:r>
              <a:rPr lang="ko-KR" altLang="en-US" sz="1800" b="0" dirty="0" smtClean="0"/>
              <a:t>등록되어 </a:t>
            </a:r>
            <a:r>
              <a:rPr lang="ko-KR" altLang="en-US" sz="1800" b="0" dirty="0"/>
              <a:t>있지 않아서 직접 입력해서 </a:t>
            </a:r>
            <a:r>
              <a:rPr lang="ko-KR" altLang="en-US" sz="1800" b="0" dirty="0" smtClean="0"/>
              <a:t>사용</a:t>
            </a:r>
            <a:endParaRPr lang="en-US" altLang="ko-KR" sz="1800" b="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9622"/>
            <a:ext cx="7920000" cy="208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>
                <a:solidFill>
                  <a:srgbClr val="6600FF"/>
                </a:solidFill>
              </a:rPr>
              <a:t>DATEDIF </a:t>
            </a:r>
            <a:r>
              <a:rPr lang="ko-KR" altLang="en-US" sz="1800" b="0" dirty="0">
                <a:solidFill>
                  <a:srgbClr val="6600FF"/>
                </a:solidFill>
              </a:rPr>
              <a:t>함수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추출될 년도가 들어갈 </a:t>
            </a:r>
            <a:r>
              <a:rPr lang="en-US" altLang="ko-KR" sz="1800" b="0" dirty="0"/>
              <a:t>J5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err="1" smtClean="0"/>
              <a:t>릭한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다음 ‘</a:t>
            </a:r>
            <a:r>
              <a:rPr lang="en-US" altLang="ko-KR" sz="1800" b="0" dirty="0"/>
              <a:t>=DATEDIF(C5, $K$2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en-US" altLang="ko-KR" sz="1800" b="0" dirty="0"/>
              <a:t>“y</a:t>
            </a:r>
            <a:r>
              <a:rPr lang="en-US" altLang="ko-KR" sz="1800" b="0" dirty="0" smtClean="0"/>
              <a:t>”)’</a:t>
            </a:r>
            <a:r>
              <a:rPr lang="ko-KR" altLang="en-US" sz="1800" b="0" dirty="0" smtClean="0"/>
              <a:t>를 입력하고        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</a:t>
            </a:r>
            <a:r>
              <a:rPr lang="ko-KR" altLang="en-US" sz="1800" b="0" dirty="0" smtClean="0"/>
              <a:t> ‘</a:t>
            </a:r>
            <a:r>
              <a:rPr lang="en-US" altLang="ko-KR" sz="1800" b="0" dirty="0" smtClean="0"/>
              <a:t>C5’</a:t>
            </a:r>
            <a:r>
              <a:rPr lang="ko-KR" altLang="en-US" sz="1800" b="0" dirty="0" smtClean="0"/>
              <a:t>셀은 </a:t>
            </a:r>
            <a:r>
              <a:rPr lang="en-US" altLang="ko-KR" sz="1800" b="0" dirty="0" smtClean="0"/>
              <a:t>[</a:t>
            </a:r>
            <a:r>
              <a:rPr lang="en-US" altLang="ko-KR" sz="1800" b="0" dirty="0" err="1" smtClean="0"/>
              <a:t>Start_date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에 해당되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고</a:t>
            </a:r>
            <a:r>
              <a:rPr lang="en-US" altLang="ko-KR" sz="1800" b="0" dirty="0" smtClean="0"/>
              <a:t>, ‘$K$2’</a:t>
            </a:r>
            <a:r>
              <a:rPr lang="ko-KR" altLang="en-US" sz="1800" b="0" dirty="0" smtClean="0"/>
              <a:t>셀은 </a:t>
            </a:r>
            <a:r>
              <a:rPr lang="en-US" altLang="ko-KR" sz="1800" b="0" dirty="0" smtClean="0"/>
              <a:t>[End-date]</a:t>
            </a:r>
            <a:r>
              <a:rPr lang="ko-KR" altLang="en-US" sz="1800" b="0" dirty="0" smtClean="0"/>
              <a:t>에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해당되고 “</a:t>
            </a:r>
            <a:r>
              <a:rPr lang="en-US" altLang="ko-KR" sz="1800" b="0" dirty="0" smtClean="0"/>
              <a:t>y”</a:t>
            </a:r>
            <a:r>
              <a:rPr lang="ko-KR" altLang="en-US" sz="1800" b="0" dirty="0" smtClean="0"/>
              <a:t>는 연도를 추출하는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옵션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DATEDIF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두 날짜 사이에 경과된 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551"/>
            <a:ext cx="4680000" cy="37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42" y="3861072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추출될 월수가 들어갈 </a:t>
            </a:r>
            <a:r>
              <a:rPr lang="en-US" altLang="ko-KR" sz="1800" b="0" dirty="0"/>
              <a:t>K5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릭한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다음 ‘</a:t>
            </a:r>
            <a:r>
              <a:rPr lang="en-US" altLang="ko-KR" sz="1800" b="0" dirty="0"/>
              <a:t>=DATEDIF(C5, </a:t>
            </a:r>
            <a:r>
              <a:rPr lang="en-US" altLang="ko-KR" sz="1800" b="0" dirty="0" smtClean="0"/>
              <a:t>$K$2,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“</a:t>
            </a:r>
            <a:r>
              <a:rPr lang="en-US" altLang="ko-KR" sz="1800" b="0" dirty="0" err="1"/>
              <a:t>ym</a:t>
            </a:r>
            <a:r>
              <a:rPr lang="en-US" altLang="ko-KR" sz="1800" b="0" dirty="0"/>
              <a:t>”)’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입력하고       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여기서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C5’</a:t>
            </a:r>
            <a:r>
              <a:rPr lang="ko-KR" altLang="en-US" sz="1800" b="0" dirty="0"/>
              <a:t>셀은 </a:t>
            </a:r>
            <a:r>
              <a:rPr lang="en-US" altLang="ko-KR" sz="1800" b="0" dirty="0"/>
              <a:t>[</a:t>
            </a:r>
            <a:r>
              <a:rPr lang="en-US" altLang="ko-KR" sz="1800" b="0" dirty="0" err="1"/>
              <a:t>Start_date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해당되고</a:t>
            </a:r>
            <a:r>
              <a:rPr lang="en-US" altLang="ko-KR" sz="1800" b="0" dirty="0"/>
              <a:t>, ‘$K$2’</a:t>
            </a:r>
            <a:r>
              <a:rPr lang="ko-KR" altLang="en-US" sz="1800" b="0" dirty="0"/>
              <a:t>셀은 </a:t>
            </a:r>
            <a:r>
              <a:rPr lang="en-US" altLang="ko-KR" sz="1800" b="0" dirty="0"/>
              <a:t>[</a:t>
            </a:r>
            <a:r>
              <a:rPr lang="en-US" altLang="ko-KR" sz="1800" b="0" dirty="0" smtClean="0"/>
              <a:t>End-</a:t>
            </a:r>
          </a:p>
          <a:p>
            <a:pPr marL="0" indent="0">
              <a:buNone/>
            </a:pPr>
            <a:r>
              <a:rPr lang="en-US" altLang="ko-KR" sz="1800" b="0" dirty="0" smtClean="0"/>
              <a:t>    date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</a:t>
            </a:r>
            <a:r>
              <a:rPr lang="ko-KR" altLang="en-US" sz="1800" b="0" dirty="0" smtClean="0"/>
              <a:t>해당되고 </a:t>
            </a:r>
            <a:r>
              <a:rPr lang="ko-KR" altLang="en-US" sz="1800" b="0" dirty="0"/>
              <a:t>“</a:t>
            </a:r>
            <a:r>
              <a:rPr lang="en-US" altLang="ko-KR" sz="1800" b="0" dirty="0" err="1"/>
              <a:t>ym</a:t>
            </a:r>
            <a:r>
              <a:rPr lang="en-US" altLang="ko-KR" sz="1800" b="0" dirty="0"/>
              <a:t>”</a:t>
            </a:r>
            <a:r>
              <a:rPr lang="ko-KR" altLang="en-US" sz="1800" b="0" dirty="0"/>
              <a:t>은 </a:t>
            </a:r>
            <a:r>
              <a:rPr lang="ko-KR" altLang="en-US" sz="1800" b="0" dirty="0" smtClean="0"/>
              <a:t>경과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된 </a:t>
            </a:r>
            <a:r>
              <a:rPr lang="ko-KR" altLang="en-US" sz="1800" b="0" dirty="0"/>
              <a:t>연수를 </a:t>
            </a:r>
            <a:r>
              <a:rPr lang="ko-KR" altLang="en-US" sz="1800" b="0" dirty="0" smtClean="0"/>
              <a:t>제외한 월수를 </a:t>
            </a:r>
            <a:r>
              <a:rPr lang="ko-KR" altLang="en-US" sz="1800" b="0" dirty="0" err="1" smtClean="0"/>
              <a:t>추출하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는 옵션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07. </a:t>
            </a:r>
            <a:r>
              <a:rPr lang="ko-KR" altLang="en-US"/>
              <a:t>날짜</a:t>
            </a:r>
            <a:r>
              <a:rPr lang="en-US" altLang="ko-KR"/>
              <a:t>/</a:t>
            </a:r>
            <a:r>
              <a:rPr lang="ko-KR" altLang="en-US"/>
              <a:t>시간 함수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1937735" y="1634806"/>
            <a:ext cx="7098762" cy="32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DATEDIF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함수를 이용해서 두 날짜 사이에 경과된 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월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일수를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8878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49077" y="2244619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228935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2677116"/>
            <a:ext cx="4680000" cy="373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8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5058</Words>
  <Application>Microsoft Office PowerPoint</Application>
  <PresentationFormat>화면 슬라이드 쇼(4:3)</PresentationFormat>
  <Paragraphs>951</Paragraphs>
  <Slides>101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2" baseType="lpstr">
      <vt:lpstr>Office 테마</vt:lpstr>
      <vt:lpstr>PowerPoint 프레젠테이션</vt:lpstr>
      <vt:lpstr>CHAPTER 05 작업시간을 확 줄여주는 함수 사용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01. 함수 사용법</vt:lpstr>
      <vt:lpstr>02. 논리 함수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03. 텍스트 함수</vt:lpstr>
      <vt:lpstr>04. 찾기/참조 함수</vt:lpstr>
      <vt:lpstr>04. 찾기/참조 함수</vt:lpstr>
      <vt:lpstr>04. 찾기/참조 함수</vt:lpstr>
      <vt:lpstr>04. 찾기/참조 함수</vt:lpstr>
      <vt:lpstr>04. 찾기/참조 함수</vt:lpstr>
      <vt:lpstr>05. 통계함수</vt:lpstr>
      <vt:lpstr>05. 통계 함수</vt:lpstr>
      <vt:lpstr>05. 통계 함수</vt:lpstr>
      <vt:lpstr>05. 통계 함수</vt:lpstr>
      <vt:lpstr>06. 통계 함수</vt:lpstr>
      <vt:lpstr>05. 통계 함수</vt:lpstr>
      <vt:lpstr>05. 통계 함수</vt:lpstr>
      <vt:lpstr>05. 통계 함수</vt:lpstr>
      <vt:lpstr>05. 통계 함수</vt:lpstr>
      <vt:lpstr>05. 통계 함수</vt:lpstr>
      <vt:lpstr>05. 통계 함수</vt:lpstr>
      <vt:lpstr>05. 통계 함수</vt:lpstr>
      <vt:lpstr>05. 통계 함수</vt:lpstr>
      <vt:lpstr>06. 조건에 따른 계산함수</vt:lpstr>
      <vt:lpstr>05. 통계 함수</vt:lpstr>
      <vt:lpstr>05. 통계 함수</vt:lpstr>
      <vt:lpstr>05. 통계 함수</vt:lpstr>
      <vt:lpstr>05. 통계 함수</vt:lpstr>
      <vt:lpstr>05. 통계 함수</vt:lpstr>
      <vt:lpstr>05. 통계 함수</vt:lpstr>
      <vt:lpstr>06. 조건에 따른 계산함수</vt:lpstr>
      <vt:lpstr>06. 조건에 따른 계산함수</vt:lpstr>
      <vt:lpstr>06. 조건에 따른 계산함수</vt:lpstr>
      <vt:lpstr>06. 조건에 따른 계산함수</vt:lpstr>
      <vt:lpstr>06. 조건에 따른 계산함수</vt:lpstr>
      <vt:lpstr>06. 조건에 따른 계산함수</vt:lpstr>
      <vt:lpstr>06. 조건에 따른 계산함수</vt:lpstr>
      <vt:lpstr>06. 조건에 따른 계산함수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  <vt:lpstr>07. 날짜/시간 함수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comssam</cp:lastModifiedBy>
  <cp:revision>234</cp:revision>
  <cp:lastPrinted>2013-09-01T06:22:39Z</cp:lastPrinted>
  <dcterms:created xsi:type="dcterms:W3CDTF">2011-07-03T12:42:15Z</dcterms:created>
  <dcterms:modified xsi:type="dcterms:W3CDTF">2015-09-21T00:59:52Z</dcterms:modified>
</cp:coreProperties>
</file>